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73" r:id="rId5"/>
    <p:sldId id="260" r:id="rId6"/>
    <p:sldId id="274" r:id="rId7"/>
    <p:sldId id="261" r:id="rId8"/>
    <p:sldId id="275" r:id="rId9"/>
    <p:sldId id="262" r:id="rId10"/>
    <p:sldId id="263" r:id="rId11"/>
    <p:sldId id="277" r:id="rId12"/>
    <p:sldId id="264" r:id="rId13"/>
    <p:sldId id="278" r:id="rId14"/>
    <p:sldId id="265" r:id="rId15"/>
    <p:sldId id="279" r:id="rId16"/>
    <p:sldId id="266" r:id="rId17"/>
    <p:sldId id="280" r:id="rId18"/>
    <p:sldId id="267" r:id="rId19"/>
    <p:sldId id="281" r:id="rId20"/>
    <p:sldId id="268" r:id="rId21"/>
    <p:sldId id="282" r:id="rId22"/>
    <p:sldId id="269" r:id="rId23"/>
    <p:sldId id="359" r:id="rId24"/>
    <p:sldId id="344" r:id="rId25"/>
    <p:sldId id="348" r:id="rId26"/>
    <p:sldId id="360" r:id="rId27"/>
    <p:sldId id="338" r:id="rId28"/>
    <p:sldId id="341" r:id="rId29"/>
    <p:sldId id="283" r:id="rId30"/>
    <p:sldId id="270" r:id="rId31"/>
    <p:sldId id="361" r:id="rId32"/>
    <p:sldId id="308" r:id="rId33"/>
    <p:sldId id="284" r:id="rId34"/>
    <p:sldId id="271" r:id="rId35"/>
    <p:sldId id="285" r:id="rId36"/>
    <p:sldId id="272" r:id="rId37"/>
    <p:sldId id="358" r:id="rId38"/>
    <p:sldId id="355" r:id="rId39"/>
    <p:sldId id="357" r:id="rId40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129" autoAdjust="0"/>
  </p:normalViewPr>
  <p:slideViewPr>
    <p:cSldViewPr snapToGrid="0">
      <p:cViewPr varScale="1">
        <p:scale>
          <a:sx n="80" d="100"/>
          <a:sy n="80" d="100"/>
        </p:scale>
        <p:origin x="-96" y="-4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11988800" y="3175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95263" y="6391275"/>
            <a:ext cx="11776075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207963" y="2419350"/>
            <a:ext cx="11776075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3200" y="152400"/>
            <a:ext cx="1177766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689600" y="211455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5816600" y="2209800"/>
            <a:ext cx="5588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BF953-2401-4172-9A9A-0DACABC6FDCB}" type="datetimeFigureOut">
              <a:rPr lang="ru-RU"/>
              <a:pPr>
                <a:defRPr/>
              </a:pPr>
              <a:t>17.03.2008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8688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86C41-A91F-4545-9D56-43B076B5DF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02574-2256-4785-B037-68EF7EF9484E}" type="datetimeFigureOut">
              <a:rPr lang="ru-RU"/>
              <a:pPr>
                <a:defRPr/>
              </a:pPr>
              <a:t>17.03.2008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82FC2-A33F-40E4-8D3D-F3AC3D39CE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12192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95263" y="6391275"/>
            <a:ext cx="11776075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03200" y="155575"/>
            <a:ext cx="1177766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640238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9118600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9245600" y="3021013"/>
            <a:ext cx="5603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9220200" y="3009900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30A0D-CF35-4E91-B365-C4F3561322B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D008F-8E72-46DD-A083-34E53DC7E6C6}" type="datetimeFigureOut">
              <a:rPr lang="ru-RU"/>
              <a:pPr>
                <a:defRPr/>
              </a:pPr>
              <a:t>17.03.2008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FEE9B-941E-4795-ADAB-781C515A4C65}" type="datetimeFigureOut">
              <a:rPr lang="ru-RU"/>
              <a:pPr>
                <a:defRPr/>
              </a:pPr>
              <a:t>17.03.2008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816600" y="1027113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9FD6-6DB5-4364-85DC-C7084DE9AB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203200" y="2286000"/>
            <a:ext cx="11777663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07963" y="142875"/>
            <a:ext cx="11776075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95263" y="6391275"/>
            <a:ext cx="11776075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203200" y="152400"/>
            <a:ext cx="1177766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203200" y="2438400"/>
            <a:ext cx="1177766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689600" y="211455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5816600" y="2209800"/>
            <a:ext cx="5588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60C07-D184-4907-9038-A8C3CC2B4601}" type="datetimeFigureOut">
              <a:rPr lang="ru-RU"/>
              <a:pPr>
                <a:defRPr/>
              </a:pPr>
              <a:t>17.03.2008</a:t>
            </a:fld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791200" y="2198688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0C0B8-14FC-4CA3-A2BA-DC43AC7BB4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flipV="1">
            <a:off x="6083300" y="1576388"/>
            <a:ext cx="12700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7721600" y="6410325"/>
            <a:ext cx="40592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7FBDA-9C76-43A2-B554-07EBF7B8627E}" type="datetimeFigureOut">
              <a:rPr lang="ru-RU"/>
              <a:pPr>
                <a:defRPr/>
              </a:pPr>
              <a:t>17.03.2008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1D988-BE34-4B52-9803-A863D51B840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 flipV="1">
            <a:off x="6096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3200" y="1371600"/>
            <a:ext cx="11777663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5263" y="6391275"/>
            <a:ext cx="11776075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203200" y="1279525"/>
            <a:ext cx="1177766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03200" y="155575"/>
            <a:ext cx="1177766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5689600" y="955675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5816600" y="1050925"/>
            <a:ext cx="5588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2A568-2051-4BA4-A00F-64649BE5C4D0}" type="datetimeFigureOut">
              <a:rPr lang="ru-RU"/>
              <a:pPr>
                <a:defRPr/>
              </a:pPr>
              <a:t>17.03.2008</a:t>
            </a:fld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6400" y="6410325"/>
            <a:ext cx="4775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988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D2D14-9DC4-4E41-85D8-746094ED8F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E9E1-546D-41CE-8ACB-2A666B24923D}" type="datetimeFigureOut">
              <a:rPr lang="ru-RU"/>
              <a:pPr>
                <a:defRPr/>
              </a:pPr>
              <a:t>17.03.2008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638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C7F53-1C29-4A55-94FB-87E7E48C0C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white">
          <a:xfrm>
            <a:off x="0" y="0"/>
            <a:ext cx="12192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95263" y="6391275"/>
            <a:ext cx="11776075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203200" y="158750"/>
            <a:ext cx="1177766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0F644-1E76-4DED-B0B8-7C3F76E27BE2}" type="datetimeFigureOut">
              <a:rPr lang="ru-RU"/>
              <a:pPr>
                <a:defRPr/>
              </a:pPr>
              <a:t>17.03.2008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AC2B7E7-8A9D-4DF0-8738-AD88451549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03200" y="152400"/>
            <a:ext cx="11777663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203200" y="152400"/>
            <a:ext cx="1177766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203200" y="533400"/>
            <a:ext cx="1177766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854200" y="323850"/>
            <a:ext cx="5588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98438" y="6388100"/>
            <a:ext cx="1177766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828800" y="312738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EBB96-3CA2-4C3E-A3C6-FB26B8A148E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C0E12-8258-48F8-9E22-FEAE19630D0B}" type="datetimeFigureOut">
              <a:rPr lang="ru-RU"/>
              <a:pPr>
                <a:defRPr/>
              </a:pPr>
              <a:t>17.03.2008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401638" y="6410325"/>
            <a:ext cx="45116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203200" y="533400"/>
            <a:ext cx="1177766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03200" y="152400"/>
            <a:ext cx="11777663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3200" y="155575"/>
            <a:ext cx="1177766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854200" y="323850"/>
            <a:ext cx="5588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98438" y="6388100"/>
            <a:ext cx="1177766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828800" y="312738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C99E4-2252-444F-B658-33797B0E08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7716838" y="6405563"/>
            <a:ext cx="4060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A0CF6-5086-4975-BA28-652B0B54B202}" type="datetimeFigureOut">
              <a:rPr lang="ru-RU"/>
              <a:pPr>
                <a:defRPr/>
              </a:pPr>
              <a:t>17.03.2008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401638" y="6410325"/>
            <a:ext cx="4779962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98438" y="6388100"/>
            <a:ext cx="1177766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721600" y="6405563"/>
            <a:ext cx="4059238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7806F033-3310-4B35-B220-187292F87F83}" type="datetimeFigureOut">
              <a:rPr lang="ru-RU"/>
              <a:pPr>
                <a:defRPr/>
              </a:pPr>
              <a:t>17.03.2008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06400" y="6410325"/>
            <a:ext cx="47752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5575"/>
            <a:ext cx="1177766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203200" y="1276350"/>
            <a:ext cx="11777663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689600" y="955675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5816600" y="1050925"/>
            <a:ext cx="5588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39813"/>
            <a:ext cx="6096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rgbClr val="7B9899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2E6C666C-9109-4CBF-BED2-CC5A3C9E50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401638" y="228600"/>
            <a:ext cx="113792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401638" y="1524000"/>
            <a:ext cx="113792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Constant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Constant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Constant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Constant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Constant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Constant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Constant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81200" y="2749550"/>
            <a:ext cx="7772400" cy="1752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7200" dirty="0"/>
              <a:t>Великие</a:t>
            </a:r>
            <a:br>
              <a:rPr lang="ru-RU" sz="7200" dirty="0"/>
            </a:br>
            <a:r>
              <a:rPr lang="ru-RU" sz="7200" dirty="0"/>
              <a:t>педагоги мира</a:t>
            </a:r>
          </a:p>
        </p:txBody>
      </p:sp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1520825" y="438150"/>
            <a:ext cx="95726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i="1">
                <a:solidFill>
                  <a:srgbClr val="FF0000"/>
                </a:solidFill>
                <a:latin typeface="Times New Roman" pitchFamily="18" charset="0"/>
              </a:rPr>
              <a:t>Выдающиеся педагоги навсегда оставили свой след в истории образования. На них равняются современные учителя, их труды стали классикой мировой педагогики, а их новаторские подходы буквально перевернули представление о воспитании и обучении детей.</a:t>
            </a:r>
            <a:endParaRPr lang="ru-RU" sz="2000" b="1" i="1">
              <a:solidFill>
                <a:srgbClr val="FF00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825625" y="1524000"/>
            <a:ext cx="4040188" cy="733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Педагогические труды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7034213" y="1514475"/>
            <a:ext cx="4041775" cy="7318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/>
              <a:t>Положения педагогической системы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531" name="Содержимое 2"/>
          <p:cNvSpPr>
            <a:spLocks noGrp="1"/>
          </p:cNvSpPr>
          <p:nvPr>
            <p:ph sz="quarter" idx="2"/>
          </p:nvPr>
        </p:nvSpPr>
        <p:spPr>
          <a:xfrm>
            <a:off x="706438" y="2794000"/>
            <a:ext cx="4741862" cy="1398588"/>
          </a:xfrm>
        </p:spPr>
        <p:txBody>
          <a:bodyPr/>
          <a:lstStyle/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«Об уме»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«О человеке, его умственных способностях и его воспитании»</a:t>
            </a:r>
          </a:p>
        </p:txBody>
      </p:sp>
      <p:sp>
        <p:nvSpPr>
          <p:cNvPr id="22532" name="Содержимое 3"/>
          <p:cNvSpPr>
            <a:spLocks noGrp="1"/>
          </p:cNvSpPr>
          <p:nvPr>
            <p:ph sz="quarter" idx="4"/>
          </p:nvPr>
        </p:nvSpPr>
        <p:spPr>
          <a:xfrm>
            <a:off x="5865813" y="2270125"/>
            <a:ext cx="6092825" cy="3821113"/>
          </a:xfrm>
        </p:spPr>
        <p:txBody>
          <a:bodyPr/>
          <a:lstStyle/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Главную свою задачу Гельвеций видел в том, чтобы убедить законодателей и деятелей образования, что гений, добродетели и таланты (которым нации обязаны своим величием) зависят не просто от различий в органах чувств, но являются следствием образования, которое, в свою очередь, полностью зависит от характера законов и формы государственного правления.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Главные принципы этики Гельвеция:</a:t>
            </a:r>
          </a:p>
          <a:p>
            <a:pPr marL="273050" lvl="1" indent="0" eaLnBrk="1" hangingPunct="1">
              <a:buFont typeface="Wingdings" pitchFamily="2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единственным мотивом всех человеческих поступков является эгоистический интерес;</a:t>
            </a:r>
          </a:p>
          <a:p>
            <a:pPr marL="273050" lvl="1" indent="0" eaLnBrk="1" hangingPunct="1">
              <a:buFont typeface="Wingdings" pitchFamily="2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эгоизм выступает как первичный фактор даже в поступках чисто морального свойства;</a:t>
            </a:r>
          </a:p>
          <a:p>
            <a:pPr marL="273050" lvl="1" indent="0" eaLnBrk="1" hangingPunct="1">
              <a:buFont typeface="Wingdings" pitchFamily="2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критерием моральности поступка является его полезность для общества;</a:t>
            </a:r>
          </a:p>
          <a:p>
            <a:pPr marL="273050" lvl="1" indent="0" eaLnBrk="1" hangingPunct="1">
              <a:buFont typeface="Wingdings" pitchFamily="2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законодательство и воспитание служат приведению в гармонию, посредством вознаграждений и наказаний, индивидуального эгоизма и общественного блага. </a:t>
            </a:r>
          </a:p>
        </p:txBody>
      </p:sp>
      <p:sp>
        <p:nvSpPr>
          <p:cNvPr id="22533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Клод Адриан Гельвеций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1825625" y="228600"/>
            <a:ext cx="8534400" cy="758825"/>
          </a:xfrm>
        </p:spPr>
        <p:txBody>
          <a:bodyPr/>
          <a:lstStyle/>
          <a:p>
            <a:pPr eaLnBrk="1" hangingPunct="1"/>
            <a:r>
              <a:rPr lang="ru-RU" altLang="ru-RU" smtClean="0"/>
              <a:t> </a:t>
            </a:r>
            <a:r>
              <a:rPr lang="ru-RU" altLang="ru-RU" smtClean="0">
                <a:solidFill>
                  <a:schemeClr val="tx1"/>
                </a:solidFill>
              </a:rPr>
              <a:t>Иммануил Кант</a:t>
            </a:r>
          </a:p>
        </p:txBody>
      </p:sp>
      <p:sp>
        <p:nvSpPr>
          <p:cNvPr id="23554" name="Содержимое 8"/>
          <p:cNvSpPr>
            <a:spLocks noGrp="1"/>
          </p:cNvSpPr>
          <p:nvPr>
            <p:ph sz="half" idx="2"/>
          </p:nvPr>
        </p:nvSpPr>
        <p:spPr>
          <a:xfrm>
            <a:off x="6286500" y="2211388"/>
            <a:ext cx="5260975" cy="1624012"/>
          </a:xfrm>
        </p:spPr>
        <p:txBody>
          <a:bodyPr/>
          <a:lstStyle/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Начав свою карьеру в 1748 году после окончания Кенигсбергского Университета с должности домашнего учителя, он затем стал заведующим кафедрой философии и педагогики, был ректором.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Закончил свой путь членом академического сената.</a:t>
            </a:r>
          </a:p>
        </p:txBody>
      </p:sp>
      <p:pic>
        <p:nvPicPr>
          <p:cNvPr id="23555" name="Picture 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16063" y="1446213"/>
            <a:ext cx="3289300" cy="4214812"/>
          </a:xfrm>
        </p:spPr>
      </p:pic>
      <p:sp>
        <p:nvSpPr>
          <p:cNvPr id="23556" name="Прямоугольник 6"/>
          <p:cNvSpPr>
            <a:spLocks noChangeArrowheads="1"/>
          </p:cNvSpPr>
          <p:nvPr/>
        </p:nvSpPr>
        <p:spPr bwMode="auto">
          <a:xfrm>
            <a:off x="2414588" y="5699125"/>
            <a:ext cx="13001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1724 - 1804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825625" y="1524000"/>
            <a:ext cx="4040188" cy="733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Педагогические труды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7135813" y="1525588"/>
            <a:ext cx="4041775" cy="7318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/>
              <a:t>Положения педагогической системы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01638" y="2471738"/>
            <a:ext cx="5465762" cy="1354137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«Критика чистого  разума»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«Метафизика нравов»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«Антропология с прагматической точки зрения»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педагогике» (курс лекций)</a:t>
            </a:r>
          </a:p>
        </p:txBody>
      </p:sp>
      <p:sp>
        <p:nvSpPr>
          <p:cNvPr id="24580" name="Содержимое 3"/>
          <p:cNvSpPr>
            <a:spLocks noGrp="1"/>
          </p:cNvSpPr>
          <p:nvPr>
            <p:ph sz="quarter" idx="4"/>
          </p:nvPr>
        </p:nvSpPr>
        <p:spPr>
          <a:xfrm>
            <a:off x="6315075" y="2255838"/>
            <a:ext cx="5310188" cy="4144962"/>
          </a:xfrm>
        </p:spPr>
        <p:txBody>
          <a:bodyPr/>
          <a:lstStyle/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Воспитание - это усовершенствование человеческой природы.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Дети должны воспитываться не для настоящего, а для будущего состояния рода человеческого.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Четыре раздела: дисциплина, культура, развитие ума и общительности (цивилизация человека), развитие нравственных понятий и чувств (формирование нравственности).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Характеру должны быть свойственны следующие черты:</a:t>
            </a:r>
          </a:p>
          <a:p>
            <a:pPr lvl="1"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послушание,</a:t>
            </a:r>
          </a:p>
          <a:p>
            <a:pPr lvl="1"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правдивость,</a:t>
            </a:r>
          </a:p>
          <a:p>
            <a:pPr lvl="1"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общительность.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Человек должен быть нравственным всегда, даже при неблагоприятных обстоятельствах в жизни.</a:t>
            </a:r>
          </a:p>
        </p:txBody>
      </p:sp>
      <p:sp>
        <p:nvSpPr>
          <p:cNvPr id="24581" name="Заголовок 4"/>
          <p:cNvSpPr>
            <a:spLocks noGrp="1"/>
          </p:cNvSpPr>
          <p:nvPr>
            <p:ph type="title"/>
          </p:nvPr>
        </p:nvSpPr>
        <p:spPr>
          <a:xfrm>
            <a:off x="247650" y="204788"/>
            <a:ext cx="11379200" cy="758825"/>
          </a:xfrm>
        </p:spPr>
        <p:txBody>
          <a:bodyPr/>
          <a:lstStyle/>
          <a:p>
            <a:pPr eaLnBrk="1" hangingPunct="1"/>
            <a:r>
              <a:rPr lang="ru-RU" altLang="ru-RU" smtClean="0"/>
              <a:t> </a:t>
            </a:r>
            <a:r>
              <a:rPr lang="ru-RU" altLang="ru-RU" smtClean="0">
                <a:solidFill>
                  <a:schemeClr val="tx1"/>
                </a:solidFill>
              </a:rPr>
              <a:t>Иммануил Кант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1825625" y="228600"/>
            <a:ext cx="8534400" cy="75882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Иоганн Генрих Песталоцци</a:t>
            </a:r>
          </a:p>
        </p:txBody>
      </p:sp>
      <p:sp>
        <p:nvSpPr>
          <p:cNvPr id="25602" name="Содержимое 8"/>
          <p:cNvSpPr>
            <a:spLocks noGrp="1"/>
          </p:cNvSpPr>
          <p:nvPr>
            <p:ph sz="half" idx="2"/>
          </p:nvPr>
        </p:nvSpPr>
        <p:spPr>
          <a:xfrm>
            <a:off x="6305550" y="2176463"/>
            <a:ext cx="5253038" cy="1993900"/>
          </a:xfrm>
        </p:spPr>
        <p:txBody>
          <a:bodyPr/>
          <a:lstStyle/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Возглавлял</a:t>
            </a:r>
          </a:p>
          <a:p>
            <a:pPr lvl="1" eaLnBrk="1" hangingPunct="1"/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"Учреждение для бедных в Нёйхофе" (1774-1780), </a:t>
            </a:r>
          </a:p>
          <a:p>
            <a:pPr lvl="1" eaLnBrk="1" hangingPunct="1"/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приют для сирот в Станце (1798-1799),</a:t>
            </a:r>
          </a:p>
          <a:p>
            <a:pPr lvl="1" eaLnBrk="1" hangingPunct="1"/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институты в Бургдорфе (1800-1804) и Ивердоне (1805-1825).</a:t>
            </a:r>
          </a:p>
        </p:txBody>
      </p:sp>
      <p:pic>
        <p:nvPicPr>
          <p:cNvPr id="25603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04925" y="1546225"/>
            <a:ext cx="3382963" cy="3929063"/>
          </a:xfrm>
        </p:spPr>
      </p:pic>
      <p:sp>
        <p:nvSpPr>
          <p:cNvPr id="25604" name="Прямоугольник 6"/>
          <p:cNvSpPr>
            <a:spLocks noChangeArrowheads="1"/>
          </p:cNvSpPr>
          <p:nvPr/>
        </p:nvSpPr>
        <p:spPr bwMode="auto">
          <a:xfrm>
            <a:off x="2252663" y="5546725"/>
            <a:ext cx="13001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1746 - 1827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825625" y="1524000"/>
            <a:ext cx="4040188" cy="733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Педагогические труды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6910388" y="1524000"/>
            <a:ext cx="4041775" cy="7318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/>
              <a:t>Положения педагогической системы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6627" name="Содержимое 2"/>
          <p:cNvSpPr>
            <a:spLocks noGrp="1"/>
          </p:cNvSpPr>
          <p:nvPr>
            <p:ph sz="quarter" idx="2"/>
          </p:nvPr>
        </p:nvSpPr>
        <p:spPr>
          <a:xfrm>
            <a:off x="574675" y="2784475"/>
            <a:ext cx="5291138" cy="1670050"/>
          </a:xfrm>
        </p:spPr>
        <p:txBody>
          <a:bodyPr/>
          <a:lstStyle/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«Лингард и Гертруда»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«Как Гертруда учит своих детей»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«Письмо к другу о пребывании в Станце»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«Лебединая песня»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6324600" y="2471738"/>
            <a:ext cx="5527675" cy="3821112"/>
          </a:xfrm>
        </p:spPr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Воспитание должно быть </a:t>
            </a:r>
            <a:r>
              <a:rPr lang="ru-RU" dirty="0" err="1"/>
              <a:t>природосообразным</a:t>
            </a:r>
            <a:r>
              <a:rPr lang="ru-RU" dirty="0"/>
              <a:t>: оно призвано развивать присущие человеческой природе духовные и физические силы в соответствии со свойственным ребёнку стремлением к всесторонней деятельности.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Развитие осуществляется путём последовательных упражнений вначале в семье, затем в школе в определённой системе и последовательности.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Теория элементарного образования включает </a:t>
            </a:r>
            <a:r>
              <a:rPr lang="ru-RU" i="1" dirty="0"/>
              <a:t>умственное, нравственное, физическое </a:t>
            </a:r>
            <a:r>
              <a:rPr lang="ru-RU" dirty="0"/>
              <a:t>и </a:t>
            </a:r>
            <a:r>
              <a:rPr lang="ru-RU" i="1" dirty="0"/>
              <a:t>трудовое </a:t>
            </a:r>
            <a:r>
              <a:rPr lang="ru-RU" dirty="0"/>
              <a:t>образование, которые осуществляются в тесной связи и взаимодействии, чтобы в итоге обеспечить гармоническое развитие человека.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Создание такой школы, которая «…удовлетворяла бы потребностям народных масс, охотно бы принималась ими и была бы в значительной мере созданием их собственных рук".</a:t>
            </a:r>
          </a:p>
        </p:txBody>
      </p:sp>
      <p:sp>
        <p:nvSpPr>
          <p:cNvPr id="26629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Иоганн Генрих Песталоцци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1825625" y="228600"/>
            <a:ext cx="8534400" cy="75882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Роберт Оуэн</a:t>
            </a:r>
          </a:p>
        </p:txBody>
      </p:sp>
      <p:sp>
        <p:nvSpPr>
          <p:cNvPr id="27650" name="Содержимое 8"/>
          <p:cNvSpPr>
            <a:spLocks noGrp="1"/>
          </p:cNvSpPr>
          <p:nvPr>
            <p:ph sz="half" idx="2"/>
          </p:nvPr>
        </p:nvSpPr>
        <p:spPr>
          <a:xfrm>
            <a:off x="6362700" y="2006600"/>
            <a:ext cx="4887913" cy="3330575"/>
          </a:xfrm>
        </p:spPr>
        <p:txBody>
          <a:bodyPr/>
          <a:lstStyle/>
          <a:p>
            <a:pPr eaLnBrk="1" hangingPunct="1"/>
            <a:r>
              <a:rPr lang="ru-RU" sz="1600" smtClean="0"/>
              <a:t>Создал ряд воспитательно-образовательных детских учреждений:</a:t>
            </a:r>
          </a:p>
          <a:p>
            <a:pPr lvl="1" eaLnBrk="1" hangingPunct="1"/>
            <a:r>
              <a:rPr lang="ru-RU" sz="1600" smtClean="0">
                <a:solidFill>
                  <a:schemeClr val="tx1"/>
                </a:solidFill>
              </a:rPr>
              <a:t>школу маленьких детей — от года до шести лет, которая включала в себя ясли, детский сад и площадку для игр;</a:t>
            </a:r>
          </a:p>
          <a:p>
            <a:pPr lvl="1" eaLnBrk="1" hangingPunct="1"/>
            <a:r>
              <a:rPr lang="ru-RU" sz="1600" smtClean="0">
                <a:solidFill>
                  <a:schemeClr val="tx1"/>
                </a:solidFill>
              </a:rPr>
              <a:t>начальную школу для детей от 6 до 10 лет;</a:t>
            </a:r>
          </a:p>
          <a:p>
            <a:pPr lvl="1" eaLnBrk="1" hangingPunct="1"/>
            <a:r>
              <a:rPr lang="ru-RU" sz="1600" smtClean="0">
                <a:solidFill>
                  <a:schemeClr val="tx1"/>
                </a:solidFill>
              </a:rPr>
              <a:t>вечернюю школу для подростков, работающих на производстве.</a:t>
            </a:r>
          </a:p>
          <a:p>
            <a:pPr eaLnBrk="1" hangingPunct="1"/>
            <a:r>
              <a:rPr lang="ru-RU" sz="1600" smtClean="0"/>
              <a:t>Для взрослых рабочих и их семейств вечерами организовывались лекции, беседы и культурные развлечения.</a:t>
            </a:r>
          </a:p>
        </p:txBody>
      </p:sp>
      <p:pic>
        <p:nvPicPr>
          <p:cNvPr id="276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36700" y="1562100"/>
            <a:ext cx="2992438" cy="4052888"/>
          </a:xfrm>
        </p:spPr>
      </p:pic>
      <p:sp>
        <p:nvSpPr>
          <p:cNvPr id="27652" name="Прямоугольник 6"/>
          <p:cNvSpPr>
            <a:spLocks noChangeArrowheads="1"/>
          </p:cNvSpPr>
          <p:nvPr/>
        </p:nvSpPr>
        <p:spPr bwMode="auto">
          <a:xfrm>
            <a:off x="2351088" y="5614988"/>
            <a:ext cx="13001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1771 - 1858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825625" y="1524000"/>
            <a:ext cx="4040188" cy="733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Педагогические труды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7032625" y="1524000"/>
            <a:ext cx="4041775" cy="7318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/>
              <a:t>Положения педагогической системы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8675" name="Содержимое 2"/>
          <p:cNvSpPr>
            <a:spLocks noGrp="1"/>
          </p:cNvSpPr>
          <p:nvPr>
            <p:ph sz="quarter" idx="2"/>
          </p:nvPr>
        </p:nvSpPr>
        <p:spPr>
          <a:xfrm>
            <a:off x="733425" y="2794000"/>
            <a:ext cx="4814888" cy="1030288"/>
          </a:xfrm>
        </p:spPr>
        <p:txBody>
          <a:bodyPr/>
          <a:lstStyle/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«Новый взгляд на общество, или Опыты об образовании человеческого характера»</a:t>
            </a:r>
          </a:p>
        </p:txBody>
      </p:sp>
      <p:sp>
        <p:nvSpPr>
          <p:cNvPr id="28676" name="Содержимое 3"/>
          <p:cNvSpPr>
            <a:spLocks noGrp="1"/>
          </p:cNvSpPr>
          <p:nvPr>
            <p:ph sz="quarter" idx="4"/>
          </p:nvPr>
        </p:nvSpPr>
        <p:spPr>
          <a:xfrm>
            <a:off x="6324600" y="2471738"/>
            <a:ext cx="5456238" cy="3821112"/>
          </a:xfrm>
        </p:spPr>
        <p:txBody>
          <a:bodyPr/>
          <a:lstStyle/>
          <a:p>
            <a:pPr eaLnBrk="1" hangingPunct="1"/>
            <a:r>
              <a:rPr lang="ru-RU" altLang="ru-RU" sz="1600" smtClean="0"/>
              <a:t>Оуэн совершенно исключил из школы обычное для того времени религиозно-догматическое обучение.</a:t>
            </a:r>
          </a:p>
          <a:p>
            <a:pPr eaLnBrk="1" hangingPunct="1"/>
            <a:r>
              <a:rPr lang="ru-RU" altLang="ru-RU" sz="1600" smtClean="0"/>
              <a:t>Он стремился дать детям доступные для их возраста знания, развить их мышление.</a:t>
            </a:r>
          </a:p>
          <a:p>
            <a:pPr eaLnBrk="1" hangingPunct="1"/>
            <a:r>
              <a:rPr lang="ru-RU" altLang="ru-RU" sz="1600" smtClean="0"/>
              <a:t>Все обучение строилось на основе широкого применения наглядности: стены школы были покрыты рисунками, изображавшими животных и растения; на занятиях использовались различные наглядные пособия.</a:t>
            </a:r>
          </a:p>
          <a:p>
            <a:pPr eaLnBrk="1" hangingPunct="1"/>
            <a:r>
              <a:rPr lang="ru-RU" altLang="ru-RU" sz="1600" smtClean="0"/>
              <a:t>Придавал важное значение трудовому воспитанию.</a:t>
            </a:r>
          </a:p>
          <a:p>
            <a:pPr eaLnBrk="1" hangingPunct="1"/>
            <a:r>
              <a:rPr lang="ru-RU" altLang="ru-RU" sz="1600" smtClean="0"/>
              <a:t>Коммунистическое воспитание, воспитание в коллективе.</a:t>
            </a:r>
          </a:p>
        </p:txBody>
      </p:sp>
      <p:sp>
        <p:nvSpPr>
          <p:cNvPr id="28677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Роберт Оуэн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1825625" y="228600"/>
            <a:ext cx="8534400" cy="75882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Иоганн Фридрих Гербарт</a:t>
            </a:r>
          </a:p>
        </p:txBody>
      </p:sp>
      <p:sp>
        <p:nvSpPr>
          <p:cNvPr id="29698" name="Содержимое 8"/>
          <p:cNvSpPr>
            <a:spLocks noGrp="1"/>
          </p:cNvSpPr>
          <p:nvPr>
            <p:ph sz="half" idx="2"/>
          </p:nvPr>
        </p:nvSpPr>
        <p:spPr>
          <a:xfrm>
            <a:off x="6289675" y="2081213"/>
            <a:ext cx="5259388" cy="4681537"/>
          </a:xfrm>
        </p:spPr>
        <p:txBody>
          <a:bodyPr/>
          <a:lstStyle/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Служил наставником в 1797-1800.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С 1805 экстраординарный профессор Гёттингенского университета.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В 1808 - занял кафедру педагогики и философии в Кёнигсберге (вслед за И.Кантом).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Вернулся в 1833 в качестве профессора философии в Гёттинген.</a:t>
            </a:r>
          </a:p>
        </p:txBody>
      </p:sp>
      <p:pic>
        <p:nvPicPr>
          <p:cNvPr id="29699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30338" y="1501775"/>
            <a:ext cx="3429000" cy="4111625"/>
          </a:xfrm>
        </p:spPr>
      </p:pic>
      <p:sp>
        <p:nvSpPr>
          <p:cNvPr id="29700" name="Прямоугольник 9"/>
          <p:cNvSpPr>
            <a:spLocks noChangeArrowheads="1"/>
          </p:cNvSpPr>
          <p:nvPr/>
        </p:nvSpPr>
        <p:spPr bwMode="auto">
          <a:xfrm>
            <a:off x="2146300" y="5614988"/>
            <a:ext cx="13001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1824 - 1870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825625" y="1524000"/>
            <a:ext cx="4040188" cy="733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Педагогические труды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7212013" y="1524000"/>
            <a:ext cx="4041775" cy="7318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/>
              <a:t>Положения педагогической системы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0723" name="Содержимое 2"/>
          <p:cNvSpPr>
            <a:spLocks noGrp="1"/>
          </p:cNvSpPr>
          <p:nvPr>
            <p:ph sz="quarter" idx="2"/>
          </p:nvPr>
        </p:nvSpPr>
        <p:spPr>
          <a:xfrm>
            <a:off x="466725" y="2474913"/>
            <a:ext cx="5294313" cy="3817937"/>
          </a:xfrm>
        </p:spPr>
        <p:txBody>
          <a:bodyPr/>
          <a:lstStyle/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«Психология как знание, вновь основанное на опыте, метафизике и математике»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«Идея Песталоцци об алфавите восприятия»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«Всеобщая педагогика»</a:t>
            </a:r>
          </a:p>
        </p:txBody>
      </p:sp>
      <p:sp>
        <p:nvSpPr>
          <p:cNvPr id="30724" name="Содержимое 3"/>
          <p:cNvSpPr>
            <a:spLocks noGrp="1"/>
          </p:cNvSpPr>
          <p:nvPr>
            <p:ph sz="quarter" idx="4"/>
          </p:nvPr>
        </p:nvSpPr>
        <p:spPr>
          <a:xfrm>
            <a:off x="6324600" y="2471738"/>
            <a:ext cx="5294313" cy="3821112"/>
          </a:xfrm>
        </p:spPr>
        <p:txBody>
          <a:bodyPr/>
          <a:lstStyle/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Новые идеи следует преподносить таким образом, чтобы ученик ясно видел их связь с уже известными ему идеями.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Известны т.н. 4 ступени обучения по Гербарту: </a:t>
            </a:r>
          </a:p>
          <a:p>
            <a:pPr lvl="1"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ясность (или презентация), </a:t>
            </a:r>
          </a:p>
          <a:p>
            <a:pPr lvl="1"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ассоциация,</a:t>
            </a:r>
          </a:p>
          <a:p>
            <a:pPr lvl="1"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(или обобщение), </a:t>
            </a:r>
          </a:p>
          <a:p>
            <a:pPr lvl="1" eaLnBrk="1" hangingPunct="1"/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 (или применение).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Гармония воли с этическими идеалами и выработка многосторонних интересов.</a:t>
            </a:r>
          </a:p>
        </p:txBody>
      </p:sp>
      <p:sp>
        <p:nvSpPr>
          <p:cNvPr id="3072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Иоганн Фридрих Гербарт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1825625" y="228600"/>
            <a:ext cx="8534400" cy="75882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Константин Дмитриевич Ушинский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6324600" y="1371600"/>
            <a:ext cx="5278438" cy="4681538"/>
          </a:xfrm>
        </p:spPr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В возрасте 22 лет, был назначен исполняющим обязанности профессора камеральных наук (включавших общее понятие о праве, элементы науки о хозяйстве, финансового права, государственного права) в Ярославском юридическом лицее.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В журналах "Современник" и "Библиотека для чтения" помещал переводы с английского, рефераты статей, обозрения материалов, опубликованных в иностранных журналах.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В 1854 учитель, а затем инспектор Гатчинского сиротского института, где он значительно улучшил постановку обучения и воспитания.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В 1859 инспектор классов Смольного института благородных девиц.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Редактировал в 1860—1861 годах «Журнал министерства народного просвещения». Он совершенно изменил его программу, превратил сухой и малоинтересный официальный ведомственный орган в научно-педагогический журнал.</a:t>
            </a:r>
          </a:p>
        </p:txBody>
      </p:sp>
      <p:pic>
        <p:nvPicPr>
          <p:cNvPr id="31747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58925" y="1652588"/>
            <a:ext cx="3203575" cy="3551237"/>
          </a:xfrm>
        </p:spPr>
      </p:pic>
      <p:sp>
        <p:nvSpPr>
          <p:cNvPr id="31748" name="Прямоугольник 6"/>
          <p:cNvSpPr>
            <a:spLocks noChangeArrowheads="1"/>
          </p:cNvSpPr>
          <p:nvPr/>
        </p:nvSpPr>
        <p:spPr bwMode="auto">
          <a:xfrm>
            <a:off x="2101850" y="5203825"/>
            <a:ext cx="1301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1824 - 1870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1825625" y="228600"/>
            <a:ext cx="8534400" cy="758825"/>
          </a:xfrm>
        </p:spPr>
        <p:txBody>
          <a:bodyPr/>
          <a:lstStyle/>
          <a:p>
            <a:pPr eaLnBrk="1" hangingPunct="1"/>
            <a:r>
              <a:rPr lang="ru-RU" altLang="ru-RU" smtClean="0"/>
              <a:t> </a:t>
            </a:r>
            <a:r>
              <a:rPr lang="ru-RU" altLang="ru-RU" smtClean="0">
                <a:solidFill>
                  <a:schemeClr val="tx1"/>
                </a:solidFill>
              </a:rPr>
              <a:t>Ян Амос Коменский</a:t>
            </a:r>
          </a:p>
        </p:txBody>
      </p:sp>
      <p:pic>
        <p:nvPicPr>
          <p:cNvPr id="14338" name="Picture 2" descr="C:\Documents and Settings\Admin\Рабочий стол\Педагогика\18091a9664e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17638" y="1677988"/>
            <a:ext cx="3122612" cy="3846512"/>
          </a:xfrm>
        </p:spPr>
      </p:pic>
      <p:sp>
        <p:nvSpPr>
          <p:cNvPr id="14339" name="Содержимое 8"/>
          <p:cNvSpPr>
            <a:spLocks noGrp="1"/>
          </p:cNvSpPr>
          <p:nvPr>
            <p:ph sz="half" idx="2"/>
          </p:nvPr>
        </p:nvSpPr>
        <p:spPr>
          <a:xfrm>
            <a:off x="6369050" y="2374900"/>
            <a:ext cx="4675188" cy="4681538"/>
          </a:xfrm>
        </p:spPr>
        <p:txBody>
          <a:bodyPr/>
          <a:lstStyle/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В 1614 — учитель братской школы в Пршерове.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В 1650 был приглашен для организации школ в Венгрии.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Разработал классно-урочную систему обучения, которая заменила индивидульную.</a:t>
            </a:r>
          </a:p>
          <a:p>
            <a:pPr eaLnBrk="1" hangingPunct="1"/>
            <a:endParaRPr lang="ru-RU" altLang="ru-RU" smtClean="0"/>
          </a:p>
        </p:txBody>
      </p:sp>
      <p:sp>
        <p:nvSpPr>
          <p:cNvPr id="14340" name="Прямоугольник 6"/>
          <p:cNvSpPr>
            <a:spLocks noChangeArrowheads="1"/>
          </p:cNvSpPr>
          <p:nvPr/>
        </p:nvSpPr>
        <p:spPr bwMode="auto">
          <a:xfrm>
            <a:off x="2363788" y="5524500"/>
            <a:ext cx="13001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1592 - 1670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825625" y="1524000"/>
            <a:ext cx="4040188" cy="733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Педагогические труды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6910388" y="1525588"/>
            <a:ext cx="4041775" cy="7318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/>
              <a:t>Положения педагогической системы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2771" name="Содержимое 2"/>
          <p:cNvSpPr>
            <a:spLocks noGrp="1"/>
          </p:cNvSpPr>
          <p:nvPr>
            <p:ph sz="quarter" idx="2"/>
          </p:nvPr>
        </p:nvSpPr>
        <p:spPr>
          <a:xfrm>
            <a:off x="401638" y="2471738"/>
            <a:ext cx="5465762" cy="3817937"/>
          </a:xfrm>
        </p:spPr>
        <p:txBody>
          <a:bodyPr/>
          <a:lstStyle/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«О пользе педагогической литературы»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«О народности в общественном воспитании»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«Три элемента школы»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«Труд в его психическом и воспитательном значении»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«Родное слово»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«Проект учительской семинарии»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«Человек как предмет воспитания. Опыт педагогической антропологии»</a:t>
            </a:r>
          </a:p>
        </p:txBody>
      </p:sp>
      <p:sp>
        <p:nvSpPr>
          <p:cNvPr id="32772" name="Содержимое 3"/>
          <p:cNvSpPr>
            <a:spLocks noGrp="1"/>
          </p:cNvSpPr>
          <p:nvPr>
            <p:ph sz="quarter" idx="4"/>
          </p:nvPr>
        </p:nvSpPr>
        <p:spPr>
          <a:xfrm>
            <a:off x="5776913" y="2212975"/>
            <a:ext cx="6164262" cy="4335463"/>
          </a:xfrm>
        </p:spPr>
        <p:txBody>
          <a:bodyPr/>
          <a:lstStyle/>
          <a:p>
            <a:pPr eaLnBrk="1" hangingPunct="1"/>
            <a:r>
              <a:rPr lang="ru-RU" altLang="ru-RU" sz="1600" smtClean="0"/>
              <a:t>Обосновывал необходимость формирования цельной личности, считая главной задачей воспитания подготовку человека к самостоятельной жизни.</a:t>
            </a:r>
          </a:p>
          <a:p>
            <a:pPr eaLnBrk="1" hangingPunct="1"/>
            <a:r>
              <a:rPr lang="ru-RU" altLang="ru-RU" sz="1600" smtClean="0"/>
              <a:t>Большое значение, придавал режиму жизни детей, который должен приучить их к организованности.</a:t>
            </a:r>
          </a:p>
          <a:p>
            <a:pPr eaLnBrk="1" hangingPunct="1"/>
            <a:r>
              <a:rPr lang="ru-RU" altLang="ru-RU" sz="1600" smtClean="0"/>
              <a:t>Труд является главным фактором создания материальных ценностей и необходим для физического, умственного и нравственного совершенствования человека.</a:t>
            </a:r>
          </a:p>
          <a:p>
            <a:pPr eaLnBrk="1" hangingPunct="1"/>
            <a:r>
              <a:rPr lang="ru-RU" altLang="ru-RU" sz="1600" smtClean="0"/>
              <a:t>Стремился учить так, чтобы развить желание и способность самостоятельно приобретать новые знания.</a:t>
            </a:r>
          </a:p>
          <a:p>
            <a:pPr eaLnBrk="1" hangingPunct="1"/>
            <a:r>
              <a:rPr lang="ru-RU" altLang="ru-RU" sz="1600" smtClean="0"/>
              <a:t>Возможные меры наказания: предупреждение, замечание, низкая оценка по поведению.</a:t>
            </a:r>
          </a:p>
          <a:p>
            <a:pPr eaLnBrk="1" hangingPunct="1"/>
            <a:r>
              <a:rPr lang="ru-RU" altLang="ru-RU" sz="1600" smtClean="0"/>
              <a:t>Формирование личности, которая бы стала любить и уважать людей искренне, доброжелательно относиться к окружающему миру, обладающей чувствам собственного достоинства.</a:t>
            </a:r>
          </a:p>
        </p:txBody>
      </p:sp>
      <p:sp>
        <p:nvSpPr>
          <p:cNvPr id="32773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Константин Дмитриевич Ушинский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1825625" y="228600"/>
            <a:ext cx="8534400" cy="75882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Лев Николаевич Толстой</a:t>
            </a:r>
          </a:p>
        </p:txBody>
      </p:sp>
      <p:sp>
        <p:nvSpPr>
          <p:cNvPr id="33794" name="Содержимое 8"/>
          <p:cNvSpPr>
            <a:spLocks noGrp="1"/>
          </p:cNvSpPr>
          <p:nvPr>
            <p:ph sz="half" idx="2"/>
          </p:nvPr>
        </p:nvSpPr>
        <p:spPr>
          <a:xfrm>
            <a:off x="6334125" y="2176463"/>
            <a:ext cx="4967288" cy="2306637"/>
          </a:xfrm>
        </p:spPr>
        <p:txBody>
          <a:bodyPr/>
          <a:lstStyle/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С 1849 учил грамоте крестьянских детей Ясной Поляны.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Открыл в Ясной Поляне школу и содействовал организации в ближайших селениях еще нескольких крестьянских школ.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В 70-е годы Толстой становится руководителем школ большого уезда.</a:t>
            </a:r>
          </a:p>
        </p:txBody>
      </p:sp>
      <p:pic>
        <p:nvPicPr>
          <p:cNvPr id="33795" name="Picture 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66875" y="1536700"/>
            <a:ext cx="2755900" cy="3914775"/>
          </a:xfrm>
        </p:spPr>
      </p:pic>
      <p:sp>
        <p:nvSpPr>
          <p:cNvPr id="33796" name="Прямоугольник 6"/>
          <p:cNvSpPr>
            <a:spLocks noChangeArrowheads="1"/>
          </p:cNvSpPr>
          <p:nvPr/>
        </p:nvSpPr>
        <p:spPr bwMode="auto">
          <a:xfrm>
            <a:off x="2324100" y="5451475"/>
            <a:ext cx="1300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1828 - 1910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825625" y="1524000"/>
            <a:ext cx="4040188" cy="733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Педагогические труды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6910388" y="1524000"/>
            <a:ext cx="4041775" cy="7318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/>
              <a:t>Положения педагогической системы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4819" name="Содержимое 2"/>
          <p:cNvSpPr>
            <a:spLocks noGrp="1"/>
          </p:cNvSpPr>
          <p:nvPr>
            <p:ph sz="quarter" idx="2"/>
          </p:nvPr>
        </p:nvSpPr>
        <p:spPr>
          <a:xfrm>
            <a:off x="674688" y="2471738"/>
            <a:ext cx="5192712" cy="3817937"/>
          </a:xfrm>
        </p:spPr>
        <p:txBody>
          <a:bodyPr/>
          <a:lstStyle/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«Детство»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«Отрочество»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«Юность»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 «Азбука»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«Новая азбука»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Четыре «Книги для чтения»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«О народном образовании»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«О свободном возникновении и развитии школ в народе»</a:t>
            </a:r>
          </a:p>
        </p:txBody>
      </p:sp>
      <p:sp>
        <p:nvSpPr>
          <p:cNvPr id="34820" name="Содержимое 3"/>
          <p:cNvSpPr>
            <a:spLocks noGrp="1"/>
          </p:cNvSpPr>
          <p:nvPr>
            <p:ph sz="quarter" idx="4"/>
          </p:nvPr>
        </p:nvSpPr>
        <p:spPr>
          <a:xfrm>
            <a:off x="6096000" y="2259013"/>
            <a:ext cx="5951538" cy="4692650"/>
          </a:xfrm>
        </p:spPr>
        <p:txBody>
          <a:bodyPr/>
          <a:lstStyle/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Толстой убежденно заявил, что народ, находящийся по воле господствующих классов в тягчайших условиях, тем не менее стремится к образованию и что такое его стремление, особенно заметное в 60-е годы, составляет естественную и вечную народную потребность.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По расписанию учебных занятий каждый учитель давал ежедневно 5-6 уроков.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Учебный день делился на две части, с 12 до 15 часов был обеденный перерыв, но многие дети не уходили домой, находясь в школе с 9 часов утра до 6—7 часов вечера.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Домашние задания не практиковались, все выполнялось в школе, в тесном общении с учителями, с помощью более старших и знающих учеников младшим и слабым.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«дело народного образования найдет себе в народе не врага, а помощника и... безостановочно поведет общество к вечной цели совершенствования»</a:t>
            </a:r>
          </a:p>
        </p:txBody>
      </p:sp>
      <p:sp>
        <p:nvSpPr>
          <p:cNvPr id="34821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Лев Николаевич Толстой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Содержимое 4"/>
          <p:cNvSpPr txBox="1">
            <a:spLocks/>
          </p:cNvSpPr>
          <p:nvPr/>
        </p:nvSpPr>
        <p:spPr bwMode="auto">
          <a:xfrm>
            <a:off x="6210300" y="1809750"/>
            <a:ext cx="551497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</a:pPr>
            <a:r>
              <a:rPr lang="ru-RU" altLang="ru-RU" sz="1600" b="1">
                <a:latin typeface="Constantia" pitchFamily="18" charset="0"/>
                <a:cs typeface="Times New Roman" pitchFamily="18" charset="0"/>
              </a:rPr>
              <a:t>	</a:t>
            </a:r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Огромный вклад в строительство советской школы и в разработку советской педагогической теории внесла Надежда Константиновна Крупская (1869—1939) — жена, друг и соратник В. И. Ленина, выдающийся деятель Коммунистической партии, организатор советского просвещения, крупнейший педагог-марксист. В практической деятельности и в педагогических трудах Н. К. Крупской воплощена ленинская программа воспитания нового человека — активного строителя социализма и коммунизма.</a:t>
            </a:r>
          </a:p>
          <a:p>
            <a:pPr marL="273050" indent="-2730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</a:pPr>
            <a:endParaRPr lang="ru-RU" altLang="ru-RU" sz="2700">
              <a:latin typeface="Constantia" pitchFamily="18" charset="0"/>
            </a:endParaRPr>
          </a:p>
        </p:txBody>
      </p:sp>
      <p:pic>
        <p:nvPicPr>
          <p:cNvPr id="35842" name="Picture 2" descr="C:\Users\Катик\Desktop\image00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16075" y="1809750"/>
            <a:ext cx="3094038" cy="3462338"/>
          </a:xfrm>
        </p:spPr>
      </p:pic>
      <p:sp>
        <p:nvSpPr>
          <p:cNvPr id="35843" name="Прямоугольник 6"/>
          <p:cNvSpPr>
            <a:spLocks noChangeArrowheads="1"/>
          </p:cNvSpPr>
          <p:nvPr/>
        </p:nvSpPr>
        <p:spPr bwMode="auto">
          <a:xfrm>
            <a:off x="2401888" y="5340350"/>
            <a:ext cx="13001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1869 - 1939</a:t>
            </a:r>
          </a:p>
        </p:txBody>
      </p:sp>
      <p:sp>
        <p:nvSpPr>
          <p:cNvPr id="35844" name="Заголовок 5"/>
          <p:cNvSpPr>
            <a:spLocks noGrp="1"/>
          </p:cNvSpPr>
          <p:nvPr>
            <p:ph type="title"/>
          </p:nvPr>
        </p:nvSpPr>
        <p:spPr>
          <a:xfrm>
            <a:off x="1524000" y="401638"/>
            <a:ext cx="9144000" cy="741362"/>
          </a:xfrm>
        </p:spPr>
        <p:txBody>
          <a:bodyPr/>
          <a:lstStyle/>
          <a:p>
            <a:r>
              <a:rPr lang="ru-RU" sz="3600" smtClean="0">
                <a:solidFill>
                  <a:schemeClr val="tx1"/>
                </a:solidFill>
              </a:rPr>
              <a:t>Надежда Константиновна Крупская</a:t>
            </a:r>
            <a:endParaRPr lang="ru-RU" alt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Содержимое 3"/>
          <p:cNvSpPr>
            <a:spLocks noGrp="1"/>
          </p:cNvSpPr>
          <p:nvPr>
            <p:ph sz="quarter" idx="2"/>
          </p:nvPr>
        </p:nvSpPr>
        <p:spPr>
          <a:xfrm>
            <a:off x="273050" y="2471738"/>
            <a:ext cx="5716588" cy="3817937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Надежда Константиновна была одним из первых советских педагогов, пропагандировавших идею тесной взаимосвязи семьи и школы.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Крупская всегда стояла за широкое вовлечение женщины в общественную жизнь. Это участие ни в коей мере не отвлекает женщину от обязанностей матери, наоборот, именно мать-общественница и может давать детям настоящее, «наше, советское воспитание».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Мать — «естественная воспитательница», ее влияние на детей, особенно на малышей, огромно.</a:t>
            </a:r>
          </a:p>
          <a:p>
            <a:pPr>
              <a:buFont typeface="Wingdings 2" pitchFamily="18" charset="2"/>
              <a:buNone/>
              <a:defRPr/>
            </a:pP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66" name="Заголовок 5"/>
          <p:cNvSpPr>
            <a:spLocks noGrp="1"/>
          </p:cNvSpPr>
          <p:nvPr>
            <p:ph type="title"/>
          </p:nvPr>
        </p:nvSpPr>
        <p:spPr>
          <a:xfrm>
            <a:off x="1447800" y="377825"/>
            <a:ext cx="10248900" cy="758825"/>
          </a:xfrm>
        </p:spPr>
        <p:txBody>
          <a:bodyPr/>
          <a:lstStyle/>
          <a:p>
            <a:r>
              <a:rPr lang="ru-RU" altLang="ru-RU" smtClean="0">
                <a:solidFill>
                  <a:schemeClr val="tx1"/>
                </a:solidFill>
              </a:rPr>
              <a:t>Н. К. Крупская о воспитании нового человека.</a:t>
            </a:r>
          </a:p>
        </p:txBody>
      </p:sp>
      <p:sp>
        <p:nvSpPr>
          <p:cNvPr id="4" name="Текст 5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0575" y="1524000"/>
            <a:ext cx="5075238" cy="733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О взаимосвязи школы и семьи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Текст 5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6392863" y="1524000"/>
            <a:ext cx="5076825" cy="733425"/>
          </a:xfrm>
          <a:prstGeom prst="rect">
            <a:avLst/>
          </a:prstGeom>
          <a:noFill/>
          <a:ln w="15875" cap="rnd" cmpd="sng" algn="ctr">
            <a:noFill/>
            <a:prstDash val="solid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None/>
              <a:defRPr lang="en-US" sz="22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None/>
              <a:defRPr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anose="05020102010507070707" pitchFamily="18" charset="2"/>
              <a:buNone/>
              <a:defRPr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anose="05000000000000000000" pitchFamily="2" charset="2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ru-RU"/>
              <a:t>О содержании образования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7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6203950" y="2644775"/>
            <a:ext cx="50752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eaLnBrk="1" hangingPunct="1">
              <a:defRPr/>
            </a:pPr>
            <a:r>
              <a:rPr lang="ru-RU" alt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Крупская считала, что задачам воспитания должно быть подчинено преподавание каждого предмета и все содержание учебно-воспитательной работы в школе.</a:t>
            </a:r>
          </a:p>
          <a:p>
            <a:pPr>
              <a:defRPr/>
            </a:pPr>
            <a:r>
              <a:rPr lang="ru-RU" alt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с этой точки зрения каждый учитель должен подходить к преподаванию своей дисциплины. Он должен уметь вскрывать перед учащимися связь между теорией и практикой. Только такой подход дает возможность установить диалектическую связь между отдельными предметами, подчинить их общей цели.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5"/>
          <p:cNvSpPr>
            <a:spLocks noGrp="1"/>
          </p:cNvSpPr>
          <p:nvPr>
            <p:ph type="title"/>
          </p:nvPr>
        </p:nvSpPr>
        <p:spPr>
          <a:xfrm>
            <a:off x="1524000" y="228600"/>
            <a:ext cx="9144000" cy="914400"/>
          </a:xfrm>
        </p:spPr>
        <p:txBody>
          <a:bodyPr/>
          <a:lstStyle/>
          <a:p>
            <a:r>
              <a:rPr lang="ru-RU" sz="3600" smtClean="0">
                <a:solidFill>
                  <a:schemeClr val="tx1"/>
                </a:solidFill>
              </a:rPr>
              <a:t>Надежда Константиновна Крупская</a:t>
            </a:r>
            <a:endParaRPr lang="ru-RU" altLang="ru-RU" smtClean="0">
              <a:solidFill>
                <a:schemeClr val="tx1"/>
              </a:solidFill>
            </a:endParaRPr>
          </a:p>
        </p:txBody>
      </p:sp>
      <p:sp>
        <p:nvSpPr>
          <p:cNvPr id="37890" name="Прямоугольник 6"/>
          <p:cNvSpPr>
            <a:spLocks noChangeArrowheads="1"/>
          </p:cNvSpPr>
          <p:nvPr/>
        </p:nvSpPr>
        <p:spPr bwMode="auto">
          <a:xfrm>
            <a:off x="314325" y="2333625"/>
            <a:ext cx="5567363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 eaLnBrk="0" hangingPunct="0"/>
            <a:r>
              <a:rPr lang="ru-RU" alt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Надежда Константиновна тесно связывала вопросы трудового воспитания с политехническим обучением.</a:t>
            </a:r>
          </a:p>
          <a:p>
            <a:pPr indent="449263" algn="just" eaLnBrk="0" hangingPunct="0"/>
            <a:r>
              <a:rPr lang="ru-RU" alt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Большую роль Н. К. Крупская отводила производительному труду учащихся. Она указывала, что работа в школьных мастерских для V—VII классов должна быть педагогически продумана с точки зрения политехнизации, не следует допускать ремесленничества; учащихся VIII—Х классов необходимо включать в труд промышленных предприятий, колхозов и совхозов. Это даст им представление о современной технике, расширит политехнический кругозор, будет способствовать воспитанию коммунистического отношения к труду</a:t>
            </a:r>
            <a:r>
              <a:rPr lang="ru-RU" altLang="ru-RU" sz="1600">
                <a:solidFill>
                  <a:srgbClr val="000000"/>
                </a:solidFill>
                <a:latin typeface="Constantia" pitchFamily="18" charset="0"/>
                <a:cs typeface="Times New Roman" pitchFamily="18" charset="0"/>
              </a:rPr>
              <a:t>.</a:t>
            </a:r>
            <a:endParaRPr lang="ru-RU" altLang="ru-RU" sz="1600">
              <a:solidFill>
                <a:srgbClr val="000000"/>
              </a:solidFill>
              <a:latin typeface="Constantia" pitchFamily="18" charset="0"/>
            </a:endParaRPr>
          </a:p>
        </p:txBody>
      </p:sp>
      <p:sp>
        <p:nvSpPr>
          <p:cNvPr id="4" name="Текст 5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0575" y="1524000"/>
            <a:ext cx="5075238" cy="7334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/>
              <a:t>О трудовом воспитании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Текст 5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6702425" y="1574800"/>
            <a:ext cx="5075238" cy="733425"/>
          </a:xfrm>
          <a:prstGeom prst="rect">
            <a:avLst/>
          </a:prstGeom>
          <a:noFill/>
          <a:ln w="15875" cap="rnd" cmpd="sng" algn="ctr">
            <a:noFill/>
            <a:prstDash val="solid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None/>
              <a:defRPr lang="en-US" sz="22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None/>
              <a:defRPr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anose="05020102010507070707" pitchFamily="18" charset="2"/>
              <a:buNone/>
              <a:defRPr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anose="05000000000000000000" pitchFamily="2" charset="2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ru-RU"/>
              <a:t>О самоуправлении школьников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893" name="Прямоугольник 8"/>
          <p:cNvSpPr>
            <a:spLocks noChangeArrowheads="1"/>
          </p:cNvSpPr>
          <p:nvPr/>
        </p:nvSpPr>
        <p:spPr bwMode="auto">
          <a:xfrm>
            <a:off x="6381750" y="2333625"/>
            <a:ext cx="5567363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eaLnBrk="0" hangingPunct="0"/>
            <a:r>
              <a:rPr lang="ru-RU" alt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Надежда Константиновна рассматривала детское самоуправление как, одно из средств всей системы воспитательной работы и показала на этом примере образец конкретного анализа детской деятельности и ее воспитательных результатов.</a:t>
            </a:r>
          </a:p>
          <a:p>
            <a:pPr indent="449263" eaLnBrk="0" hangingPunct="0"/>
            <a:r>
              <a:rPr lang="ru-RU" alt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Н. К. Крупская разъясняла, что детское самоуправление в школьном коллективе — это «орган управления», а пионерская организация — «это политическая организация подростков», действующая на основе своего устава, что нельзя противопоставлять, а также отождествлять 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6351588" y="2346325"/>
            <a:ext cx="5535612" cy="3363913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 2" panose="05020102010507070707" pitchFamily="18" charset="2"/>
              <a:buNone/>
              <a:defRPr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    Выдающийся педагог, основоположник отечественного дополнительного образования</a:t>
            </a:r>
            <a:r>
              <a:rPr lang="ru-RU" altLang="ru-RU" sz="1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Станислав Теофилович Шацкий окончил Московский университет и Московский сельскохозяйственный институт. Он стал известным педагогом-экспериментатором, автором многих трудов по проблемам воспитания. Свою педагогическую деятельность С.Т. Шацкий начал в 1905 г. среди детей и подростков рабочих окраин Москвы, где вместе c А.У. 3еленко и другими педагогами создавал первые в России детские клубы. 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D16349"/>
              </a:buClr>
              <a:buFont typeface="Wingdings 2" panose="05020102010507070707" pitchFamily="18" charset="2"/>
              <a:buNone/>
              <a:defRPr/>
            </a:pPr>
            <a:r>
              <a:rPr lang="ru-RU" altLang="ru-RU" sz="1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труды: «Годы исканий», «Бодрая жизнь»,</a:t>
            </a:r>
          </a:p>
          <a:p>
            <a:pPr marL="0" indent="0">
              <a:buClr>
                <a:srgbClr val="D16349"/>
              </a:buClr>
              <a:buFont typeface="Wingdings 2" panose="05020102010507070707" pitchFamily="18" charset="2"/>
              <a:buNone/>
              <a:defRPr/>
            </a:pPr>
            <a:r>
              <a:rPr lang="ru-RU" altLang="ru-RU" sz="1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«Система русского детского сада», «Учёт-основа  метода»</a:t>
            </a:r>
          </a:p>
          <a:p>
            <a:pPr>
              <a:buFont typeface="Wingdings 2" panose="05020102010507070707" pitchFamily="18" charset="2"/>
              <a:buNone/>
              <a:defRPr/>
            </a:pPr>
            <a:endParaRPr lang="ru-RU" altLang="ru-RU" dirty="0"/>
          </a:p>
        </p:txBody>
      </p:sp>
      <p:sp>
        <p:nvSpPr>
          <p:cNvPr id="38914" name="Заголовок 5"/>
          <p:cNvSpPr txBox="1">
            <a:spLocks/>
          </p:cNvSpPr>
          <p:nvPr/>
        </p:nvSpPr>
        <p:spPr bwMode="auto">
          <a:xfrm>
            <a:off x="406400" y="1147763"/>
            <a:ext cx="11379200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ru-RU" altLang="ru-RU" sz="3200">
                <a:latin typeface="Constantia" pitchFamily="18" charset="0"/>
              </a:rPr>
              <a:t>Станислав Теофилович Шацкий</a:t>
            </a:r>
            <a:r>
              <a:rPr lang="en-US" altLang="ru-RU" sz="2400">
                <a:solidFill>
                  <a:srgbClr val="7B9899"/>
                </a:solidFill>
                <a:latin typeface="Constantia" pitchFamily="18" charset="0"/>
              </a:rPr>
              <a:t/>
            </a:r>
            <a:br>
              <a:rPr lang="en-US" altLang="ru-RU" sz="2400">
                <a:solidFill>
                  <a:srgbClr val="7B9899"/>
                </a:solidFill>
                <a:latin typeface="Constantia" pitchFamily="18" charset="0"/>
              </a:rPr>
            </a:br>
            <a:endParaRPr lang="ru-RU" altLang="ru-RU" sz="3300">
              <a:solidFill>
                <a:srgbClr val="7B9899"/>
              </a:solidFill>
              <a:latin typeface="Constantia" pitchFamily="18" charset="0"/>
            </a:endParaRPr>
          </a:p>
        </p:txBody>
      </p:sp>
      <p:pic>
        <p:nvPicPr>
          <p:cNvPr id="38915" name="Рисунок 6" descr="00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9550" y="1771650"/>
            <a:ext cx="3429000" cy="393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6" name="Прямоугольник 6"/>
          <p:cNvSpPr>
            <a:spLocks noChangeArrowheads="1"/>
          </p:cNvSpPr>
          <p:nvPr/>
        </p:nvSpPr>
        <p:spPr bwMode="auto">
          <a:xfrm>
            <a:off x="2374900" y="5768975"/>
            <a:ext cx="1300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1878 - 1934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924425" y="1620838"/>
            <a:ext cx="2627313" cy="733425"/>
          </a:xfrm>
        </p:spPr>
        <p:txBody>
          <a:bodyPr/>
          <a:lstStyle/>
          <a:p>
            <a:pPr>
              <a:defRPr/>
            </a:pPr>
            <a:r>
              <a:rPr lang="ru-RU" sz="2000">
                <a:latin typeface="MS Mincho" pitchFamily="49" charset="-128"/>
                <a:ea typeface="MS Mincho" pitchFamily="49" charset="-128"/>
              </a:rPr>
              <a:t>До 1917 </a:t>
            </a:r>
            <a:r>
              <a:rPr lang="ru-RU" sz="1800">
                <a:latin typeface="MS Mincho" pitchFamily="49" charset="-128"/>
                <a:ea typeface="MS Mincho" pitchFamily="49" charset="-128"/>
              </a:rPr>
              <a:t>года</a:t>
            </a:r>
            <a:r>
              <a:rPr lang="ru-RU" sz="2000">
                <a:latin typeface="MS Mincho" pitchFamily="49" charset="-128"/>
                <a:ea typeface="MS Mincho" pitchFamily="49" charset="-128"/>
              </a:rPr>
              <a:t>:</a:t>
            </a:r>
          </a:p>
        </p:txBody>
      </p:sp>
      <p:sp>
        <p:nvSpPr>
          <p:cNvPr id="39938" name="Содержимое 3"/>
          <p:cNvSpPr>
            <a:spLocks noGrp="1"/>
          </p:cNvSpPr>
          <p:nvPr>
            <p:ph sz="quarter" idx="2"/>
          </p:nvPr>
        </p:nvSpPr>
        <p:spPr>
          <a:xfrm>
            <a:off x="177800" y="2206625"/>
            <a:ext cx="5602288" cy="4310063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ru-RU" altLang="ru-RU" sz="1600" smtClean="0"/>
              <a:t>	</a:t>
            </a: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Возникновение первых внешкольных учреждений для детей в России связано c именем С.Т. Шацкого. Созданные в Москве в районе Бутырской слободы и Марьиной рощи детские клубы и детский сад носили общее название «Дневной приют для приходящих детей». K весне 1906 г. приют посещали около 150 детей. При приюте были открыты мастерские (слесарная, столярная, швейная). На базе приюта было организовано культурно-просветительное общество «Сетлемент».</a:t>
            </a:r>
            <a:r>
              <a:rPr lang="ru-RU" altLang="ru-RU" sz="16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Общество «Сетлемент», созданное С.Т. Шацким, А.У. Зеленко и другими педагогами, ставило главной целью удовлетворение культурных и социальных потребностей детей и молодежи малообеспеченной и малокультурной части населения, фактически лишенной возможности получить школьное образование. Помимо детского сада и детских клубов общество имело ремесленные курсы и начальную школу. </a:t>
            </a:r>
            <a:endParaRPr lang="ru-RU" altLang="ru-RU" sz="16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9" name="Содержимое 4"/>
          <p:cNvSpPr>
            <a:spLocks noGrp="1"/>
          </p:cNvSpPr>
          <p:nvPr>
            <p:ph sz="quarter" idx="4"/>
          </p:nvPr>
        </p:nvSpPr>
        <p:spPr>
          <a:xfrm>
            <a:off x="6238875" y="2428875"/>
            <a:ext cx="5532438" cy="3822700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ru-RU" altLang="ru-RU" sz="1800" smtClean="0"/>
              <a:t>	</a:t>
            </a:r>
            <a:endParaRPr lang="ru-RU" altLang="ru-RU" sz="16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0" name="Заголовок 5"/>
          <p:cNvSpPr>
            <a:spLocks noGrp="1"/>
          </p:cNvSpPr>
          <p:nvPr>
            <p:ph type="title"/>
          </p:nvPr>
        </p:nvSpPr>
        <p:spPr>
          <a:xfrm>
            <a:off x="1825625" y="228600"/>
            <a:ext cx="8534400" cy="914400"/>
          </a:xfrm>
        </p:spPr>
        <p:txBody>
          <a:bodyPr/>
          <a:lstStyle/>
          <a:p>
            <a:r>
              <a:rPr lang="ru-RU" altLang="ru-RU" sz="3200" smtClean="0">
                <a:solidFill>
                  <a:schemeClr val="tx1"/>
                </a:solidFill>
              </a:rPr>
              <a:t>Педагогические идеи и вклад в развитие отечественной педагогики</a:t>
            </a:r>
          </a:p>
        </p:txBody>
      </p:sp>
      <p:sp>
        <p:nvSpPr>
          <p:cNvPr id="39941" name="Содержимое 3"/>
          <p:cNvSpPr txBox="1">
            <a:spLocks/>
          </p:cNvSpPr>
          <p:nvPr/>
        </p:nvSpPr>
        <p:spPr bwMode="auto">
          <a:xfrm>
            <a:off x="5930900" y="2278063"/>
            <a:ext cx="5929313" cy="450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</a:pPr>
            <a:r>
              <a:rPr lang="ru-RU" altLang="ru-RU" sz="1400">
                <a:latin typeface="Constantia" pitchFamily="18" charset="0"/>
              </a:rPr>
              <a:t>	</a:t>
            </a:r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B 1911 г. общество открыло детскую летнюю трудовую колонию «Бодрая жизнь» (на территории современного города Обнинска). Основой жизни в колонии был физический труд: приготовление пищи, самообслуживание, благоустройство, работа на огороде, в саду, в поле, на скотном дворе. Свободное время отводилось играм, чтению, беседам, постановкам спектаклей-импровизаций, занятиям музыкой, пением. Анализируя опыт колонии, С.Т. Шацкий сделал вывод, что физический труд оказывает организующее влияние на жизнь детского коллектива.</a:t>
            </a:r>
            <a:r>
              <a:rPr lang="ru-RU" altLang="ru-RU" sz="1400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ru-RU" altLang="ru-RU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Инновационный характер первых внешкольных учреждений был обусловлен благородными мотивами их основателей, a также новыми педагогическими взглядами на проблемы воспитания детей.</a:t>
            </a:r>
            <a:endParaRPr lang="ru-RU" altLang="ru-RU" sz="16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5453063" y="1500188"/>
            <a:ext cx="4040187" cy="733425"/>
          </a:xfrm>
        </p:spPr>
        <p:txBody>
          <a:bodyPr/>
          <a:lstStyle/>
          <a:p>
            <a:pPr>
              <a:defRPr/>
            </a:pPr>
            <a:r>
              <a:rPr lang="ru-RU" sz="2000">
                <a:latin typeface="MS Mincho" pitchFamily="49" charset="-128"/>
                <a:ea typeface="MS Mincho" pitchFamily="49" charset="-128"/>
              </a:rPr>
              <a:t>1917-1934:</a:t>
            </a:r>
          </a:p>
        </p:txBody>
      </p:sp>
      <p:sp>
        <p:nvSpPr>
          <p:cNvPr id="40962" name="Содержимое 3"/>
          <p:cNvSpPr>
            <a:spLocks noGrp="1"/>
          </p:cNvSpPr>
          <p:nvPr>
            <p:ph sz="quarter" idx="2"/>
          </p:nvPr>
        </p:nvSpPr>
        <p:spPr>
          <a:xfrm>
            <a:off x="177800" y="2357438"/>
            <a:ext cx="5602288" cy="4000500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ru-RU" altLang="ru-RU" sz="1400" smtClean="0"/>
              <a:t>	</a:t>
            </a: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B мае 1919 г. С. Т. Шацкий организует на базе учреждений общества «Детский труд и отдых» опытно-показательные учреждения Народного комиссариата просвещения РСФСР, которые составили Первую опытную станцию по народному образованию. Сельское отделение станции в Калужской губернии включало 13 школ первой ступени, школу второй ступени и четыре детских сада. Функции методического центра отделения выполняла колония «Бодрая жизнь». Городское отделение станции в Москве объединяло детский сад и школы первой и второй ступени. В состав станции входили внешкольные учреждения для детей и взрослых, а также курсы по подготовке и повышению квалификации учителей.</a:t>
            </a:r>
          </a:p>
        </p:txBody>
      </p:sp>
      <p:sp>
        <p:nvSpPr>
          <p:cNvPr id="40963" name="Содержимое 4"/>
          <p:cNvSpPr>
            <a:spLocks noGrp="1"/>
          </p:cNvSpPr>
          <p:nvPr>
            <p:ph sz="quarter" idx="4"/>
          </p:nvPr>
        </p:nvSpPr>
        <p:spPr>
          <a:xfrm>
            <a:off x="5975350" y="2286000"/>
            <a:ext cx="5734050" cy="42862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altLang="ru-RU" sz="1400" smtClean="0"/>
              <a:t>	</a:t>
            </a: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Опытная станция вела работу c детьми, организовывала совместную работу школы и населения по воспитанию детей, занималась исследовательской деятельностью. По образцу Первой опытной станции были созданы и другие опытные станции Наркомпроса, которые просуществовали до 1936 г. С. Т. Шацкий организовал научную школу, которую представляли А.А. Фортунатов, М.Н. Скаткин, Л.К. Шлегер, В.Н. Шацкая и др. С.Т. Шацкий внёс значительный вклад в разработку вопросов содержания образования в школе и повышения роли урока как основной формы учебной работы. Под руководством С.Т. Шацкого были разработаны методы педагогического исследования — социально-педагогический эксперимент, наблюдение, опрос.</a:t>
            </a:r>
          </a:p>
        </p:txBody>
      </p:sp>
      <p:sp>
        <p:nvSpPr>
          <p:cNvPr id="40964" name="Заголовок 5"/>
          <p:cNvSpPr>
            <a:spLocks noGrp="1"/>
          </p:cNvSpPr>
          <p:nvPr>
            <p:ph type="title"/>
          </p:nvPr>
        </p:nvSpPr>
        <p:spPr>
          <a:xfrm>
            <a:off x="1809750" y="357188"/>
            <a:ext cx="8534400" cy="758825"/>
          </a:xfrm>
        </p:spPr>
        <p:txBody>
          <a:bodyPr/>
          <a:lstStyle/>
          <a:p>
            <a:r>
              <a:rPr lang="ru-RU" altLang="ru-RU" sz="3200" smtClean="0">
                <a:solidFill>
                  <a:schemeClr val="tx1"/>
                </a:solidFill>
              </a:rPr>
              <a:t>Педагогические идеи и вклад в развитие отечественной педагогики</a:t>
            </a:r>
            <a:endParaRPr lang="ru-RU" alt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Заголовок 1"/>
          <p:cNvSpPr>
            <a:spLocks noGrp="1"/>
          </p:cNvSpPr>
          <p:nvPr>
            <p:ph type="title"/>
          </p:nvPr>
        </p:nvSpPr>
        <p:spPr>
          <a:xfrm>
            <a:off x="1825625" y="228600"/>
            <a:ext cx="8534400" cy="75882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Павел Петрович Блонский</a:t>
            </a:r>
          </a:p>
        </p:txBody>
      </p:sp>
      <p:sp>
        <p:nvSpPr>
          <p:cNvPr id="41986" name="Содержимое 8"/>
          <p:cNvSpPr>
            <a:spLocks noGrp="1"/>
          </p:cNvSpPr>
          <p:nvPr>
            <p:ph sz="half" idx="2"/>
          </p:nvPr>
        </p:nvSpPr>
        <p:spPr>
          <a:xfrm>
            <a:off x="6435725" y="1895475"/>
            <a:ext cx="4038600" cy="2152650"/>
          </a:xfrm>
        </p:spPr>
        <p:txBody>
          <a:bodyPr/>
          <a:lstStyle/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С 1908 преподавал педагогику в средних учебных заведениях.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В 1913 становится приват-доцентом Московского университета, преподает педагогические дисциплины в университете Шанявского.</a:t>
            </a:r>
          </a:p>
        </p:txBody>
      </p:sp>
      <p:pic>
        <p:nvPicPr>
          <p:cNvPr id="41987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25625" y="1457325"/>
            <a:ext cx="2828925" cy="4214813"/>
          </a:xfrm>
        </p:spPr>
      </p:pic>
      <p:sp>
        <p:nvSpPr>
          <p:cNvPr id="41988" name="Прямоугольник 6"/>
          <p:cNvSpPr>
            <a:spLocks noChangeArrowheads="1"/>
          </p:cNvSpPr>
          <p:nvPr/>
        </p:nvSpPr>
        <p:spPr bwMode="auto">
          <a:xfrm>
            <a:off x="2422525" y="5770563"/>
            <a:ext cx="13001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1884 - 1941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825625" y="1524000"/>
            <a:ext cx="4040188" cy="733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Педагогические труды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7123113" y="1524000"/>
            <a:ext cx="4041775" cy="7318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/>
              <a:t>Положения педагогической системы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363" name="Содержимое 2"/>
          <p:cNvSpPr>
            <a:spLocks noGrp="1"/>
          </p:cNvSpPr>
          <p:nvPr>
            <p:ph sz="quarter" idx="2"/>
          </p:nvPr>
        </p:nvSpPr>
        <p:spPr>
          <a:xfrm>
            <a:off x="612775" y="2255838"/>
            <a:ext cx="5183188" cy="3817937"/>
          </a:xfrm>
        </p:spPr>
        <p:txBody>
          <a:bodyPr/>
          <a:lstStyle/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«Театр всех вещей»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«Сокровищница чешского языка»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«Дидактика»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«Великая дидактика»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«Открытая дверь к языкам»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«Астрономия»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«Физика»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«Материнская школа»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«Пансофическая школа»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«Школа-игра»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«Мир чувственных вещей в картинках»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«Всеобщий совет об исправлении дел человеческих»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«Единственно необходимое»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«Пампедия»</a:t>
            </a:r>
          </a:p>
        </p:txBody>
      </p:sp>
      <p:sp>
        <p:nvSpPr>
          <p:cNvPr id="15364" name="Содержимое 3"/>
          <p:cNvSpPr>
            <a:spLocks noGrp="1"/>
          </p:cNvSpPr>
          <p:nvPr>
            <p:ph sz="quarter" idx="4"/>
          </p:nvPr>
        </p:nvSpPr>
        <p:spPr>
          <a:xfrm>
            <a:off x="6324600" y="2471738"/>
            <a:ext cx="4941888" cy="3821112"/>
          </a:xfrm>
        </p:spPr>
        <p:txBody>
          <a:bodyPr/>
          <a:lstStyle/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Пансофия - учение всех всему.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Метод драматизации учебного материала.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В развитии познания он различал 3 ступени — эмпирическую, научную и практическую.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Считал, что всеобщее образование, создание новой школы помогут воспитывать детей в духе гуманизма.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Учитель должен владеть педагогическим мастерством и любить свое дело, пробуждать самостоятельную мысль учащихся, готовить из них деятельных людей, заботящихся о всеобщем благе.</a:t>
            </a:r>
          </a:p>
        </p:txBody>
      </p:sp>
      <p:sp>
        <p:nvSpPr>
          <p:cNvPr id="1536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 </a:t>
            </a:r>
            <a:r>
              <a:rPr lang="ru-RU" altLang="ru-RU" smtClean="0">
                <a:solidFill>
                  <a:schemeClr val="tx1"/>
                </a:solidFill>
              </a:rPr>
              <a:t>Ян Амос Коменский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825625" y="1524000"/>
            <a:ext cx="4040188" cy="733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Педагогические труды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6777038" y="1524000"/>
            <a:ext cx="4041775" cy="7318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/>
              <a:t>Положения педагогической системы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965200" y="2255838"/>
            <a:ext cx="4041775" cy="3817937"/>
          </a:xfrm>
        </p:spPr>
        <p:txBody>
          <a:bodyPr>
            <a:normAutofit fontScale="5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«Почему все трудящиеся должны стать социалистами»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«Школа и общественный строй»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«Педология»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«Память и мышление»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«Курс педагогики»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«Задачи и методы народной школы»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«Марксизм как метод решения педагогических проблем»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«Педагогика»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«Основы педагогики»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«Трудовая школа»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«Реформа науки»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«К проблеме воспоминания»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«Развитие мышления школьника»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«Избранные педагогические произведения»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6324600" y="2471738"/>
            <a:ext cx="5340350" cy="3821112"/>
          </a:xfrm>
        </p:spPr>
        <p:txBody>
          <a:bodyPr>
            <a:normAutofit fontScale="5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Неразрывная связь трудового обучения с общим образованием, связь содержания общего и политехнического образования с современным состоянием науки, необходимость согласовывать его с возрастными и индивидуальными возможностями ребёнка.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Педология – «марксистская наука о детях».</a:t>
            </a:r>
          </a:p>
        </p:txBody>
      </p:sp>
      <p:sp>
        <p:nvSpPr>
          <p:cNvPr id="43013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Павел Петрович Блонский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6178550" y="2881313"/>
            <a:ext cx="5033963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Constanti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Constanti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Constanti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Constanti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Constanti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Constanti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Constanti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Constantia" pitchFamily="18" charset="0"/>
              </a:defRPr>
            </a:lvl9pPr>
          </a:lstStyle>
          <a:p>
            <a:pPr algn="l">
              <a:defRPr/>
            </a:pPr>
            <a:r>
              <a:rPr lang="ru-RU" altLang="ru-RU"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Я́нуш Ко́рчак (настоящее имя -Ге́нрик Го́льдшмит) -</a:t>
            </a:r>
            <a:br>
              <a:rPr lang="ru-RU" altLang="ru-RU"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польский педагог, писатель, врач и общественный деятель еврейского происхождения</a:t>
            </a: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Януш Корчак - это имя стало символом высоты духа, мудрости Педагога, поистине героической любви к детям. Педагогическая идея Януша Корчака, по сути, вся укладывается в одну фразу: воспитатель должен любить детей.</a:t>
            </a: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4034" name="Picture 3" descr="16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1788" y="1574800"/>
            <a:ext cx="2503487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5" name="Заголовок 1"/>
          <p:cNvSpPr txBox="1">
            <a:spLocks/>
          </p:cNvSpPr>
          <p:nvPr/>
        </p:nvSpPr>
        <p:spPr bwMode="auto">
          <a:xfrm>
            <a:off x="1731963" y="244475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ru-RU" altLang="ru-RU" sz="3300">
                <a:latin typeface="Constantia" pitchFamily="18" charset="0"/>
              </a:rPr>
              <a:t>Януш Корчак</a:t>
            </a:r>
          </a:p>
        </p:txBody>
      </p:sp>
      <p:sp>
        <p:nvSpPr>
          <p:cNvPr id="44036" name="Прямоугольник 6"/>
          <p:cNvSpPr>
            <a:spLocks noChangeArrowheads="1"/>
          </p:cNvSpPr>
          <p:nvPr/>
        </p:nvSpPr>
        <p:spPr bwMode="auto">
          <a:xfrm>
            <a:off x="2189163" y="5630863"/>
            <a:ext cx="1416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1878 - 19425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3"/>
          <p:cNvSpPr>
            <a:spLocks noGrp="1"/>
          </p:cNvSpPr>
          <p:nvPr>
            <p:ph type="body" idx="4294967295"/>
          </p:nvPr>
        </p:nvSpPr>
        <p:spPr>
          <a:xfrm>
            <a:off x="115888" y="2257425"/>
            <a:ext cx="5975350" cy="45989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altLang="ru-RU" sz="1600" u="sng" smtClean="0">
                <a:latin typeface="Times New Roman" pitchFamily="18" charset="0"/>
                <a:cs typeface="Times New Roman" pitchFamily="18" charset="0"/>
              </a:rPr>
              <a:t>1896 года</a:t>
            </a: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 начал подрабатывать репетиторством.</a:t>
            </a:r>
          </a:p>
          <a:p>
            <a:pPr>
              <a:lnSpc>
                <a:spcPct val="80000"/>
              </a:lnSpc>
            </a:pP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1600" u="sng" smtClean="0">
                <a:latin typeface="Times New Roman" pitchFamily="18" charset="0"/>
                <a:cs typeface="Times New Roman" pitchFamily="18" charset="0"/>
              </a:rPr>
              <a:t>1898 года</a:t>
            </a: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 поступил на медицинский факультет Варшавского университета. </a:t>
            </a:r>
          </a:p>
          <a:p>
            <a:pPr>
              <a:lnSpc>
                <a:spcPct val="80000"/>
              </a:lnSpc>
            </a:pP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В 1899 года познакомился с педагогической деятельностью Песталоцци.</a:t>
            </a:r>
          </a:p>
          <a:p>
            <a:pPr>
              <a:lnSpc>
                <a:spcPct val="80000"/>
              </a:lnSpc>
            </a:pP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1600" u="sng" smtClean="0">
                <a:latin typeface="Times New Roman" pitchFamily="18" charset="0"/>
                <a:cs typeface="Times New Roman" pitchFamily="18" charset="0"/>
              </a:rPr>
              <a:t>1903 году</a:t>
            </a: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 он получил диплом врача.</a:t>
            </a:r>
          </a:p>
          <a:p>
            <a:pPr>
              <a:lnSpc>
                <a:spcPct val="80000"/>
              </a:lnSpc>
            </a:pP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1600" u="sng" smtClean="0">
                <a:latin typeface="Times New Roman" pitchFamily="18" charset="0"/>
                <a:cs typeface="Times New Roman" pitchFamily="18" charset="0"/>
              </a:rPr>
              <a:t>1903-11 </a:t>
            </a: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гг. работал в еврейской детской больнице, являлся членом еврейского благотворительного Общества помощи сиротам.</a:t>
            </a:r>
          </a:p>
          <a:p>
            <a:pPr>
              <a:lnSpc>
                <a:spcPct val="80000"/>
              </a:lnSpc>
            </a:pP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1600" u="sng" smtClean="0">
                <a:latin typeface="Times New Roman" pitchFamily="18" charset="0"/>
                <a:cs typeface="Times New Roman" pitchFamily="18" charset="0"/>
              </a:rPr>
              <a:t>1904—1905 гг</a:t>
            </a: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. принимал участие в Русско-японской войне.</a:t>
            </a:r>
          </a:p>
          <a:p>
            <a:pPr>
              <a:lnSpc>
                <a:spcPct val="80000"/>
              </a:lnSpc>
            </a:pP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1600" u="sng" smtClean="0">
                <a:latin typeface="Times New Roman" pitchFamily="18" charset="0"/>
                <a:cs typeface="Times New Roman" pitchFamily="18" charset="0"/>
              </a:rPr>
              <a:t>1911 году</a:t>
            </a: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 основывал «Дом сирот» для еврейских детей </a:t>
            </a:r>
          </a:p>
          <a:p>
            <a:pPr>
              <a:lnSpc>
                <a:spcPct val="80000"/>
              </a:lnSpc>
            </a:pP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1600" u="sng" smtClean="0">
                <a:latin typeface="Times New Roman" pitchFamily="18" charset="0"/>
                <a:cs typeface="Times New Roman" pitchFamily="18" charset="0"/>
              </a:rPr>
              <a:t>1914-1918 гг</a:t>
            </a: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. принимал участие в Первой мировой войне.</a:t>
            </a:r>
          </a:p>
          <a:p>
            <a:pPr>
              <a:lnSpc>
                <a:spcPct val="80000"/>
              </a:lnSpc>
            </a:pP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1600" u="sng" smtClean="0">
                <a:latin typeface="Times New Roman" pitchFamily="18" charset="0"/>
                <a:cs typeface="Times New Roman" pitchFamily="18" charset="0"/>
              </a:rPr>
              <a:t>1919—36 гг</a:t>
            </a: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. принимал участие в работе интерната «Наш дом» — детского дома для польских детей.</a:t>
            </a:r>
          </a:p>
          <a:p>
            <a:pPr>
              <a:lnSpc>
                <a:spcPct val="80000"/>
              </a:lnSpc>
            </a:pP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1600" u="sng" smtClean="0">
                <a:latin typeface="Times New Roman" pitchFamily="18" charset="0"/>
                <a:cs typeface="Times New Roman" pitchFamily="18" charset="0"/>
              </a:rPr>
              <a:t>1940 году</a:t>
            </a: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  «Дом сирот» был перемещён в Варшавское гетто. </a:t>
            </a:r>
          </a:p>
          <a:p>
            <a:pPr>
              <a:lnSpc>
                <a:spcPct val="80000"/>
              </a:lnSpc>
            </a:pP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1600" u="sng" smtClean="0">
                <a:latin typeface="Times New Roman" pitchFamily="18" charset="0"/>
                <a:cs typeface="Times New Roman" pitchFamily="18" charset="0"/>
              </a:rPr>
              <a:t>1942 году</a:t>
            </a: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 «Дом сирот» с Корчаком был депортирован в Треблинку, где принял вместе с детьми смерть в газовой камере.</a:t>
            </a:r>
          </a:p>
        </p:txBody>
      </p:sp>
      <p:sp>
        <p:nvSpPr>
          <p:cNvPr id="4" name="Текст 5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25625" y="1524000"/>
            <a:ext cx="4040188" cy="733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Биография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Текст 5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6640513" y="1606550"/>
            <a:ext cx="4678362" cy="733425"/>
          </a:xfrm>
          <a:prstGeom prst="rect">
            <a:avLst/>
          </a:prstGeom>
          <a:noFill/>
          <a:ln w="15875" cap="rnd" cmpd="sng" algn="ctr">
            <a:noFill/>
            <a:prstDash val="solid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None/>
              <a:defRPr lang="en-US" sz="22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None/>
              <a:defRPr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anose="05020102010507070707" pitchFamily="18" charset="2"/>
              <a:buNone/>
              <a:defRPr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anose="05000000000000000000" pitchFamily="2" charset="2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Педагогическая деятельность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060" name="Rectangle 3"/>
          <p:cNvSpPr txBox="1">
            <a:spLocks/>
          </p:cNvSpPr>
          <p:nvPr/>
        </p:nvSpPr>
        <p:spPr bwMode="auto">
          <a:xfrm>
            <a:off x="6100763" y="2257425"/>
            <a:ext cx="5608637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ru-RU" altLang="ru-RU" b="1">
              <a:latin typeface="Constantia" pitchFamily="18" charset="0"/>
            </a:endParaRPr>
          </a:p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В «Доме сирот» Корчак ввёл новаторскую для тех лет систему широкого детского самоуправления, детский товарищеский суд, решения которого были обязательны и для руководства, плебисцит и т. д.</a:t>
            </a:r>
          </a:p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С 1918 года Корчак выступал под псевдонимом </a:t>
            </a: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«Старый Доктор»</a:t>
            </a:r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 с воспитательными беседами по радио, читал лекции в Свободном польском университете и на Высших еврейских педагогических курсах, вёл работу в суде по делам малолетних преступников.</a:t>
            </a:r>
          </a:p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Отвлеченно веря в Бога («Один на один с Богом», 1922; содержит 18 молитв «для тех, кто не молится»), Корчак отличался широкой веротерпимостью и видел в вере источник морального очищения.</a:t>
            </a:r>
          </a:p>
        </p:txBody>
      </p:sp>
      <p:sp>
        <p:nvSpPr>
          <p:cNvPr id="4506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Януш Корчак</a:t>
            </a:r>
          </a:p>
        </p:txBody>
      </p:sp>
      <p:sp>
        <p:nvSpPr>
          <p:cNvPr id="45062" name="Rectangle 2"/>
          <p:cNvSpPr txBox="1">
            <a:spLocks/>
          </p:cNvSpPr>
          <p:nvPr/>
        </p:nvSpPr>
        <p:spPr bwMode="auto">
          <a:xfrm>
            <a:off x="6942138" y="5224463"/>
            <a:ext cx="4608512" cy="140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r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</a:pP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Самая страшная ошибка – считать, что педагогика – наука о ребенке, а не о человеке.</a:t>
            </a:r>
          </a:p>
          <a:p>
            <a:pPr marL="273050" indent="-273050" algn="r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</a:pPr>
            <a:r>
              <a:rPr lang="ru-RU" altLang="ru-RU" sz="1600" i="1">
                <a:latin typeface="Times New Roman" pitchFamily="18" charset="0"/>
                <a:cs typeface="Times New Roman" pitchFamily="18" charset="0"/>
              </a:rPr>
              <a:t>Познай и воспитай самого себя, прежде чем воспитывать детей.</a:t>
            </a:r>
            <a:endParaRPr lang="ru-RU" altLang="ru-RU" sz="1600" b="1" i="1">
              <a:latin typeface="Times New Roman" pitchFamily="18" charset="0"/>
              <a:cs typeface="Times New Roman" pitchFamily="18" charset="0"/>
            </a:endParaRPr>
          </a:p>
          <a:p>
            <a:pPr marL="273050" indent="-273050" algn="r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</a:pPr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                                            Януш Корчак</a:t>
            </a:r>
            <a:r>
              <a:rPr lang="ru-RU" altLang="ru-RU" sz="2700" b="1">
                <a:latin typeface="Constantia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Заголовок 1"/>
          <p:cNvSpPr>
            <a:spLocks noGrp="1"/>
          </p:cNvSpPr>
          <p:nvPr>
            <p:ph type="title"/>
          </p:nvPr>
        </p:nvSpPr>
        <p:spPr>
          <a:xfrm>
            <a:off x="1825625" y="228600"/>
            <a:ext cx="8534400" cy="75882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Макаренко Антон Семенович</a:t>
            </a:r>
          </a:p>
        </p:txBody>
      </p:sp>
      <p:sp>
        <p:nvSpPr>
          <p:cNvPr id="46082" name="Содержимое 8"/>
          <p:cNvSpPr>
            <a:spLocks noGrp="1"/>
          </p:cNvSpPr>
          <p:nvPr>
            <p:ph sz="half" idx="2"/>
          </p:nvPr>
        </p:nvSpPr>
        <p:spPr>
          <a:xfrm>
            <a:off x="6307138" y="1557338"/>
            <a:ext cx="5500687" cy="4681537"/>
          </a:xfrm>
        </p:spPr>
        <p:txBody>
          <a:bodyPr/>
          <a:lstStyle/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После окончания Кременчугского городского училища и педагогических курсов при нём (1905) учительствовал на Украине.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В 20—30-е годы руководил трудовой колонией для несовершеннолетних правонарушителей. Осуществил беспримерный в педагогической практике опыт массового перевоспитания детей-правонарушителей.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В 1937 переехал в Москву, посвятив себя литературной и общественно-педагогической деятельности.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Внёс большой вклад в теорию и практику коммунистического воспитания, показал огромные возможности целенаправленного воспитательного воздействия.</a:t>
            </a:r>
          </a:p>
        </p:txBody>
      </p:sp>
      <p:pic>
        <p:nvPicPr>
          <p:cNvPr id="46083" name="Picture 2" descr="C:\Documents and Settings\Admin\Рабочий стол\Педагогика\makarenko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92250" y="1438275"/>
            <a:ext cx="3008313" cy="4387850"/>
          </a:xfrm>
        </p:spPr>
      </p:pic>
      <p:sp>
        <p:nvSpPr>
          <p:cNvPr id="46084" name="Прямоугольник 6"/>
          <p:cNvSpPr>
            <a:spLocks noChangeArrowheads="1"/>
          </p:cNvSpPr>
          <p:nvPr/>
        </p:nvSpPr>
        <p:spPr bwMode="auto">
          <a:xfrm>
            <a:off x="2366963" y="5751513"/>
            <a:ext cx="13001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1888 - 1939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825625" y="1524000"/>
            <a:ext cx="4040188" cy="733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Педагогические труды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7096125" y="1524000"/>
            <a:ext cx="4041775" cy="7318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/>
              <a:t>Положения педагогической системы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7107" name="Содержимое 2"/>
          <p:cNvSpPr>
            <a:spLocks noGrp="1"/>
          </p:cNvSpPr>
          <p:nvPr>
            <p:ph sz="quarter" idx="2"/>
          </p:nvPr>
        </p:nvSpPr>
        <p:spPr>
          <a:xfrm>
            <a:off x="523875" y="2471738"/>
            <a:ext cx="5343525" cy="3817937"/>
          </a:xfrm>
        </p:spPr>
        <p:txBody>
          <a:bodyPr/>
          <a:lstStyle/>
          <a:p>
            <a:pPr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«Педагогическая поэма»</a:t>
            </a:r>
          </a:p>
          <a:p>
            <a:pPr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«Марш 30-го года»</a:t>
            </a:r>
          </a:p>
          <a:p>
            <a:pPr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«Флаги на башнях»</a:t>
            </a:r>
          </a:p>
          <a:p>
            <a:pPr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«Книга для родителей»</a:t>
            </a:r>
          </a:p>
          <a:p>
            <a:pPr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«Воля, мужество и целеустремлённость»</a:t>
            </a:r>
          </a:p>
          <a:p>
            <a:pPr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«О коммунистической этике»</a:t>
            </a:r>
          </a:p>
          <a:p>
            <a:pPr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«Коммунистическое воспитание и поведение»</a:t>
            </a:r>
          </a:p>
          <a:p>
            <a:pPr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«Педагогика параллельного действия»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6096000" y="2255838"/>
            <a:ext cx="5880100" cy="4373562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dirty="0"/>
              <a:t>Цель воспитательной работы определяется закономерностями общественного развития.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dirty="0"/>
              <a:t>Педагогика должна учить тому, как воспитывать человека нового общества. 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dirty="0"/>
              <a:t>Никакое педагогическое средство не может быть объявлено постоянным, полезным и действующим всегда одинаково эффективно. Никакая система воспитательных средств не может быть установлена навсегда.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dirty="0"/>
              <a:t>В методике четко определены решающая роль руководителя воспитательного учреждения и его ответственность за единство педагогических действий воспитателей.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dirty="0"/>
              <a:t>"Как можно больше требования к человеку и как можно больше уважения к нему".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600" dirty="0"/>
              <a:t>Коммунистическое воспитание, воспитание в коллективе</a:t>
            </a:r>
            <a:r>
              <a:rPr lang="ru-RU" sz="1250" dirty="0"/>
              <a:t>.</a:t>
            </a:r>
          </a:p>
        </p:txBody>
      </p:sp>
      <p:sp>
        <p:nvSpPr>
          <p:cNvPr id="47109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Макаренко Антон Семенович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Заголовок 1"/>
          <p:cNvSpPr>
            <a:spLocks noGrp="1"/>
          </p:cNvSpPr>
          <p:nvPr>
            <p:ph type="title"/>
          </p:nvPr>
        </p:nvSpPr>
        <p:spPr>
          <a:xfrm>
            <a:off x="1825625" y="228600"/>
            <a:ext cx="8534400" cy="75882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Василий Александрович Сухомлинский</a:t>
            </a:r>
          </a:p>
        </p:txBody>
      </p:sp>
      <p:sp>
        <p:nvSpPr>
          <p:cNvPr id="48130" name="Содержимое 8"/>
          <p:cNvSpPr>
            <a:spLocks noGrp="1"/>
          </p:cNvSpPr>
          <p:nvPr>
            <p:ph sz="half" idx="2"/>
          </p:nvPr>
        </p:nvSpPr>
        <p:spPr>
          <a:xfrm>
            <a:off x="6370638" y="1782763"/>
            <a:ext cx="4843462" cy="3246437"/>
          </a:xfrm>
        </p:spPr>
        <p:txBody>
          <a:bodyPr/>
          <a:lstStyle/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Педагогическую деятельность начал учителем украинского языка и литературы в сельских школах Онуфриевского района Кировоградской области.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В 1942-44 директор средней школы в поселке Ува Удмуртской АССР, в 1944-48 заведующий Онуфриевским роно, с 1948 директор Павлышской средней школы.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В 1955 году защитил кандидатскую диссертацию на тему: «Директор школы — организатор учебно-воспитательного процесса».</a:t>
            </a:r>
          </a:p>
        </p:txBody>
      </p:sp>
      <p:pic>
        <p:nvPicPr>
          <p:cNvPr id="48131" name="Picture 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23988" y="1473200"/>
            <a:ext cx="3571875" cy="4286250"/>
          </a:xfrm>
        </p:spPr>
      </p:pic>
      <p:sp>
        <p:nvSpPr>
          <p:cNvPr id="48132" name="Прямоугольник 6"/>
          <p:cNvSpPr>
            <a:spLocks noChangeArrowheads="1"/>
          </p:cNvSpPr>
          <p:nvPr/>
        </p:nvSpPr>
        <p:spPr bwMode="auto">
          <a:xfrm>
            <a:off x="2339975" y="5759450"/>
            <a:ext cx="1300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1918 - 1970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825625" y="1524000"/>
            <a:ext cx="4040188" cy="733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Педагогические труды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6999288" y="1524000"/>
            <a:ext cx="4041775" cy="7318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/>
              <a:t>Положения педагогической системы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9155" name="Содержимое 2"/>
          <p:cNvSpPr>
            <a:spLocks noGrp="1"/>
          </p:cNvSpPr>
          <p:nvPr>
            <p:ph sz="quarter" idx="2"/>
          </p:nvPr>
        </p:nvSpPr>
        <p:spPr>
          <a:xfrm>
            <a:off x="585788" y="2471738"/>
            <a:ext cx="5281612" cy="3817937"/>
          </a:xfrm>
        </p:spPr>
        <p:txBody>
          <a:bodyPr/>
          <a:lstStyle/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«Этюды о коммунистическом воспитании»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«Сердце отдаю детям»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«Рождение гражданина»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«Сто советов учителю»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«Разговор с молодым директором школы» 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«Мудрая власть коллектива»</a:t>
            </a:r>
          </a:p>
        </p:txBody>
      </p:sp>
      <p:sp>
        <p:nvSpPr>
          <p:cNvPr id="49156" name="Содержимое 3"/>
          <p:cNvSpPr>
            <a:spLocks noGrp="1"/>
          </p:cNvSpPr>
          <p:nvPr>
            <p:ph sz="quarter" idx="4"/>
          </p:nvPr>
        </p:nvSpPr>
        <p:spPr>
          <a:xfrm>
            <a:off x="6096000" y="2357438"/>
            <a:ext cx="5586413" cy="3822700"/>
          </a:xfrm>
        </p:spPr>
        <p:txBody>
          <a:bodyPr/>
          <a:lstStyle/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Создал оригинальную педагогическую систему, основывающуюся на принципах гуманизма, на признании личности ребёнка высшей ценностью, на которую должны быть ориентированы процессы воспитания и образования, творческая деятельность сплоченного коллектива педагогов-единомышленников и учащихся.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Коммунистическое воспитание Сухомлинский понимал как формирование «мыслящих личностей», а не послушных исполнителей партийных команд.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Строил процесс обучения как радостный труд; большое внимание он уделял формированию мировоззрения учащихся; важная роль в обучении отводилась слову учителя, художественному стилю изложения, сочинению вместе с детьми сказок, художественных произведений.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«Воспитание красотой».</a:t>
            </a:r>
          </a:p>
        </p:txBody>
      </p:sp>
      <p:sp>
        <p:nvSpPr>
          <p:cNvPr id="49157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Василий Александрович Сухомлинский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3"/>
          <p:cNvSpPr txBox="1">
            <a:spLocks/>
          </p:cNvSpPr>
          <p:nvPr/>
        </p:nvSpPr>
        <p:spPr bwMode="auto">
          <a:xfrm>
            <a:off x="6223000" y="1687513"/>
            <a:ext cx="5503863" cy="459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400">
                <a:latin typeface="Constantia" pitchFamily="18" charset="0"/>
              </a:rPr>
              <a:t>Грузинский педагог и психолог, специалист в области возрастной и педагогической психологии. Доктор психологических наук, профессор. С 1964 года руководит экспериментом по определению нового содержания, форм и методов начального обучения, в том числе обучения детей с 6 лет в условиях школы. </a:t>
            </a:r>
          </a:p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400">
                <a:latin typeface="Constantia" pitchFamily="18" charset="0"/>
              </a:rPr>
              <a:t>Его система "Школа Жизни" (гуманно-личностный подход) рекомендована Министерством Образования РФ для применения на практике. По ней работают и учатся учителя в разных странах ближнего и дальнего зарубежья. </a:t>
            </a:r>
          </a:p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400">
                <a:latin typeface="Constantia" pitchFamily="18" charset="0"/>
              </a:rPr>
              <a:t>Является научным руководителем целого ряда лабораторий и центров в разных странах мира, а также экспериментальных школ Москвы и Санкт-Петербурга. Руководит Международным Центром Гуманной Педагогики и Всеукраинским Центром Гуманной Педагогики в Украине. Инициатор проведения ежегодных Международных Педагогических Чтений в Москве. </a:t>
            </a:r>
          </a:p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400">
                <a:latin typeface="Constantia" pitchFamily="18" charset="0"/>
              </a:rPr>
              <a:t>В настоящее время живет в Москве. Действительный член РАО с 30 мая 2001 года, состоит в Отделении психологии и возрастной физиологии.</a:t>
            </a:r>
          </a:p>
        </p:txBody>
      </p:sp>
      <p:sp>
        <p:nvSpPr>
          <p:cNvPr id="50178" name="Прямоугольник 6"/>
          <p:cNvSpPr>
            <a:spLocks noChangeArrowheads="1"/>
          </p:cNvSpPr>
          <p:nvPr/>
        </p:nvSpPr>
        <p:spPr bwMode="auto">
          <a:xfrm>
            <a:off x="2693988" y="4984750"/>
            <a:ext cx="704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1931 </a:t>
            </a:r>
          </a:p>
        </p:txBody>
      </p:sp>
      <p:pic>
        <p:nvPicPr>
          <p:cNvPr id="50179" name="Рисунок 4"/>
          <p:cNvPicPr>
            <a:picLocks noChangeAspect="1"/>
          </p:cNvPicPr>
          <p:nvPr/>
        </p:nvPicPr>
        <p:blipFill>
          <a:blip r:embed="rId2"/>
          <a:srcRect l="6721" r="7146"/>
          <a:stretch>
            <a:fillRect/>
          </a:stretch>
        </p:blipFill>
        <p:spPr bwMode="auto">
          <a:xfrm>
            <a:off x="811213" y="1503363"/>
            <a:ext cx="4470400" cy="345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0" name="Заголовок 1"/>
          <p:cNvSpPr>
            <a:spLocks noGrp="1"/>
          </p:cNvSpPr>
          <p:nvPr>
            <p:ph type="title"/>
          </p:nvPr>
        </p:nvSpPr>
        <p:spPr>
          <a:xfrm>
            <a:off x="1739900" y="234950"/>
            <a:ext cx="8534400" cy="75882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Шалва Александрович Амонашвили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altLang="ru-RU" sz="2900" smtClean="0">
                <a:solidFill>
                  <a:schemeClr val="tx1"/>
                </a:solidFill>
              </a:rPr>
              <a:t>Система воспитания и обучения Амонашвили</a:t>
            </a:r>
          </a:p>
        </p:txBody>
      </p:sp>
      <p:sp>
        <p:nvSpPr>
          <p:cNvPr id="51202" name="Rectangle 3"/>
          <p:cNvSpPr>
            <a:spLocks noGrp="1"/>
          </p:cNvSpPr>
          <p:nvPr>
            <p:ph type="body" idx="4294967295"/>
          </p:nvPr>
        </p:nvSpPr>
        <p:spPr>
          <a:xfrm>
            <a:off x="6091238" y="2389188"/>
            <a:ext cx="5348287" cy="4598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400" smtClean="0"/>
              <a:t>«Педагогика целостной жизни детей и взрослых», строится на началах гуманности и веры в ребёнка, на основе воспитания творчеством и сотрудничества педагогов с детьми. Задача школы — опираясь на всю полноту детской жизни, придать ей культурные формы саморазвития, превратить школьные занятия в "уроки счастья жизни", познания, общения, взросления. </a:t>
            </a:r>
          </a:p>
          <a:p>
            <a:pPr>
              <a:lnSpc>
                <a:spcPct val="80000"/>
              </a:lnSpc>
            </a:pPr>
            <a:r>
              <a:rPr lang="ru-RU" altLang="ru-RU" sz="1400" smtClean="0"/>
              <a:t>Считает, что эффективное осуществление системы воспитания и обучения детей младшего школьного возраста всецело зависит от личности учителя. Гуманный педагог, приобщая детей к знаниям, одновременно передает им свой характер, предстает перед ними, как образец человечности. </a:t>
            </a:r>
          </a:p>
          <a:p>
            <a:pPr>
              <a:lnSpc>
                <a:spcPct val="80000"/>
              </a:lnSpc>
            </a:pPr>
            <a:r>
              <a:rPr lang="ru-RU" altLang="ru-RU" sz="1400" smtClean="0"/>
              <a:t>Отношения между ст. и мл. детьми организуются путём шефской помощи детскому саду, начальным классам. Отменены балльные оценки, не допускается сравнение детей друг с другом. Обучение начинается сразу на нескольких доступных учащимся уровнях, напр., обучение чтению - от беглого чтения до знакомства с буквами. Ученики соучаствуют в построении урока, в составлении заданий, в планировании ответов и т.п.</a:t>
            </a:r>
          </a:p>
          <a:p>
            <a:pPr>
              <a:lnSpc>
                <a:spcPct val="80000"/>
              </a:lnSpc>
            </a:pPr>
            <a:endParaRPr lang="ru-RU" altLang="ru-RU" sz="1400" smtClean="0"/>
          </a:p>
        </p:txBody>
      </p:sp>
      <p:sp>
        <p:nvSpPr>
          <p:cNvPr id="6" name="Текст 5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34150" y="1754188"/>
            <a:ext cx="5181600" cy="733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Система воспитания и обучения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Текст 5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909638" y="1655763"/>
            <a:ext cx="5181600" cy="733425"/>
          </a:xfrm>
          <a:prstGeom prst="rect">
            <a:avLst/>
          </a:prstGeom>
          <a:noFill/>
          <a:ln w="15875" cap="rnd" cmpd="sng" algn="ctr">
            <a:noFill/>
            <a:prstDash val="solid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None/>
              <a:defRPr lang="en-US" sz="22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None/>
              <a:defRPr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anose="05020102010507070707" pitchFamily="18" charset="2"/>
              <a:buNone/>
              <a:defRPr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anose="05000000000000000000" pitchFamily="2" charset="2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ru-RU"/>
              <a:t>Основные труды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205" name="Rectangle 3"/>
          <p:cNvSpPr txBox="1">
            <a:spLocks/>
          </p:cNvSpPr>
          <p:nvPr/>
        </p:nvSpPr>
        <p:spPr bwMode="auto">
          <a:xfrm>
            <a:off x="950913" y="2624138"/>
            <a:ext cx="472122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Основы формирования навыков письма и развития письменной речи в начальных классах, Тб., 1970; </a:t>
            </a:r>
          </a:p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Обучение. Оценка. Отметка, М., 1980; </a:t>
            </a:r>
          </a:p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Созидая человека, М., 1982; </a:t>
            </a:r>
          </a:p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Здравствуйте, дети!, М., 1983; </a:t>
            </a:r>
          </a:p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В школу - с шести лет, М., 1986; </a:t>
            </a:r>
          </a:p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Как живете, дети?, М., 1986; </a:t>
            </a:r>
          </a:p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Единство цели, М., 1987; </a:t>
            </a:r>
          </a:p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600">
                <a:latin typeface="Times New Roman" pitchFamily="18" charset="0"/>
                <a:cs typeface="Times New Roman" pitchFamily="18" charset="0"/>
              </a:rPr>
              <a:t>Личностно-гуманная основа педагогического процесса, Минск, 1990.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3"/>
          <p:cNvSpPr>
            <a:spLocks noGrp="1"/>
          </p:cNvSpPr>
          <p:nvPr>
            <p:ph type="body" idx="4294967295"/>
          </p:nvPr>
        </p:nvSpPr>
        <p:spPr>
          <a:xfrm>
            <a:off x="6329363" y="2259013"/>
            <a:ext cx="5575300" cy="4598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400" smtClean="0"/>
              <a:t>«Дети – активные существа, деятельные мечтатели, стремящиеся к преобразованию. И если это так, то следует создать им организованную среду, только не такую, которая грозит им пальцем, напоминает о последствиях, читает мораль, а такую, которая организовывает и направляет их деятельность».</a:t>
            </a:r>
          </a:p>
          <a:p>
            <a:pPr>
              <a:lnSpc>
                <a:spcPct val="80000"/>
              </a:lnSpc>
            </a:pPr>
            <a:r>
              <a:rPr lang="ru-RU" altLang="ru-RU" sz="1400" smtClean="0"/>
              <a:t>«Чем многограннее у ребенка жизненный опыт детства, тем успешнее можно вплетать в него богатейший опыт человечества». </a:t>
            </a:r>
          </a:p>
          <a:p>
            <a:pPr>
              <a:lnSpc>
                <a:spcPct val="80000"/>
              </a:lnSpc>
            </a:pPr>
            <a:r>
              <a:rPr lang="ru-RU" altLang="ru-RU" sz="1400" smtClean="0"/>
              <a:t>«Шалость – ценное качество ребенка, только надо управлять им. Я давно установил для себя, что суть детской дисциплины заключается не в подавлении шалостей, а в преобразовании их. Не надо требовать от детей того, чего мы не смогли внушить им с помощью нашей педагогики».</a:t>
            </a:r>
          </a:p>
          <a:p>
            <a:pPr>
              <a:lnSpc>
                <a:spcPct val="80000"/>
              </a:lnSpc>
            </a:pPr>
            <a:r>
              <a:rPr lang="ru-RU" altLang="ru-RU" sz="1400" smtClean="0"/>
              <a:t>«Духовный мир ребенка может обогащаться только в том случае, если он это богатство впитывает через дверцы своих эмоций, через чувства сопереживания, сорадости, гордости, через познавательный интерес; насильно обогащать этот мир равносильно тому, что злонамеренно сажать райские яблоки в отравленную почву».</a:t>
            </a:r>
          </a:p>
        </p:txBody>
      </p:sp>
      <p:sp>
        <p:nvSpPr>
          <p:cNvPr id="52226" name="Rectangle 3"/>
          <p:cNvSpPr txBox="1">
            <a:spLocks/>
          </p:cNvSpPr>
          <p:nvPr/>
        </p:nvSpPr>
        <p:spPr bwMode="auto">
          <a:xfrm>
            <a:off x="136525" y="2178050"/>
            <a:ext cx="5991225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400">
                <a:latin typeface="Constantia" pitchFamily="18" charset="0"/>
              </a:rPr>
              <a:t>«Надо видеть себя в детях, чтобы помочь им стать взрослыми; надо принимать их как повторение своего детства, чтобы совершенствоваться самому; надо, наконец, жить жизнью детей, чтобы быть гуманным педагогом». </a:t>
            </a:r>
          </a:p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400">
                <a:latin typeface="Constantia" pitchFamily="18" charset="0"/>
              </a:rPr>
              <a:t>«Только тот образ преподавания верен, которым довольны ученики». </a:t>
            </a:r>
          </a:p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400">
                <a:latin typeface="Constantia" pitchFamily="18" charset="0"/>
              </a:rPr>
              <a:t>«Пусть педагог всегда спешит к детям, радуется каждой встрече с ними; тогда и дети будут спешить в школу и от всего сердца радоваться каждой встрече со своим педагогом». </a:t>
            </a:r>
          </a:p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400">
                <a:latin typeface="Constantia" pitchFamily="18" charset="0"/>
              </a:rPr>
              <a:t>«Учитель, воспитывай в своих учениках умение сомневаться, ибо сомнение, рожденное в сотрудничестве со знаниями, открывает для мысли люк в мир познания, рождает уверенность и личностную самостоятельность». </a:t>
            </a:r>
          </a:p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400">
                <a:latin typeface="Constantia" pitchFamily="18" charset="0"/>
              </a:rPr>
              <a:t>Учитель должен любить детей такими, какие они есть. Надо одинаково любить и шалуна, и послушного, и сообразительного, и тугодума, и ленивого, и прилежного. </a:t>
            </a:r>
          </a:p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400">
                <a:latin typeface="Constantia" pitchFamily="18" charset="0"/>
              </a:rPr>
              <a:t>«Воспитательный процесс прекращается с того и до того момента, пока ребенок не понимает, почему с ним так поступили, пока он не согласен с тем, как с ним поступили, и пока он озлоблен, что с ним так несправедливо поступили».</a:t>
            </a:r>
          </a:p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altLang="ru-RU" sz="1400">
                <a:latin typeface="Constantia" pitchFamily="18" charset="0"/>
              </a:rPr>
              <a:t>Учителю должно быть присуще все лучшее, что людям нравится в человеке: и улыбка, и строгость, и сдержанность, и скромность, и чуткость, и искренность, и интеллигентность, и общительность, и любовь к жизни. </a:t>
            </a:r>
          </a:p>
          <a:p>
            <a:pPr marL="273050" indent="-27305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ru-RU" altLang="ru-RU" sz="1400">
              <a:latin typeface="Constantia" pitchFamily="18" charset="0"/>
            </a:endParaRPr>
          </a:p>
        </p:txBody>
      </p:sp>
      <p:sp>
        <p:nvSpPr>
          <p:cNvPr id="6" name="Текст 5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41338" y="1643063"/>
            <a:ext cx="5181600" cy="733425"/>
          </a:xfrm>
          <a:prstGeom prst="rect">
            <a:avLst/>
          </a:prstGeom>
          <a:noFill/>
          <a:ln w="15875" cap="rnd" cmpd="sng" algn="ctr">
            <a:noFill/>
            <a:prstDash val="solid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None/>
              <a:defRPr lang="en-US" sz="22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None/>
              <a:defRPr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anose="05020102010507070707" pitchFamily="18" charset="2"/>
              <a:buNone/>
              <a:defRPr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anose="05000000000000000000" pitchFamily="2" charset="2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ru-RU"/>
              <a:t>Об учителях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Текст 5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6329363" y="1643063"/>
            <a:ext cx="5183187" cy="733425"/>
          </a:xfrm>
          <a:prstGeom prst="rect">
            <a:avLst/>
          </a:prstGeom>
          <a:noFill/>
          <a:ln w="15875" cap="rnd" cmpd="sng" algn="ctr">
            <a:noFill/>
            <a:prstDash val="solid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None/>
              <a:defRPr lang="en-US" sz="22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None/>
              <a:defRPr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anose="05020102010507070707" pitchFamily="18" charset="2"/>
              <a:buNone/>
              <a:defRPr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anose="05000000000000000000" pitchFamily="2" charset="2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ru-RU"/>
              <a:t>О детях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229" name="Заголовок 1"/>
          <p:cNvSpPr>
            <a:spLocks noGrp="1"/>
          </p:cNvSpPr>
          <p:nvPr>
            <p:ph type="title"/>
          </p:nvPr>
        </p:nvSpPr>
        <p:spPr>
          <a:xfrm>
            <a:off x="1739900" y="234950"/>
            <a:ext cx="8534400" cy="75882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Шалва Александрович Амонашвили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1825625" y="228600"/>
            <a:ext cx="8534400" cy="75882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 Джон Локк</a:t>
            </a:r>
          </a:p>
        </p:txBody>
      </p:sp>
      <p:sp>
        <p:nvSpPr>
          <p:cNvPr id="16386" name="Содержимое 8"/>
          <p:cNvSpPr>
            <a:spLocks noGrp="1"/>
          </p:cNvSpPr>
          <p:nvPr>
            <p:ph sz="half" idx="2"/>
          </p:nvPr>
        </p:nvSpPr>
        <p:spPr>
          <a:xfrm>
            <a:off x="6342063" y="2347913"/>
            <a:ext cx="5056187" cy="1646237"/>
          </a:xfrm>
        </p:spPr>
        <p:txBody>
          <a:bodyPr/>
          <a:lstStyle/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Преподаватель греческого языка в филиале Оксфордского университета.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С 1667 г. - врач и педагог-воспитатель в семье Шефстбери</a:t>
            </a:r>
          </a:p>
        </p:txBody>
      </p:sp>
      <p:pic>
        <p:nvPicPr>
          <p:cNvPr id="16387" name="Picture 2" descr="C:\Documents and Settings\Admin\Рабочий стол\Педагогика\19992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57363" y="1633538"/>
            <a:ext cx="3225800" cy="3941762"/>
          </a:xfrm>
        </p:spPr>
      </p:pic>
      <p:sp>
        <p:nvSpPr>
          <p:cNvPr id="16388" name="Прямоугольник 9"/>
          <p:cNvSpPr>
            <a:spLocks noChangeArrowheads="1"/>
          </p:cNvSpPr>
          <p:nvPr/>
        </p:nvSpPr>
        <p:spPr bwMode="auto">
          <a:xfrm>
            <a:off x="2562225" y="5575300"/>
            <a:ext cx="1301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1632 - 1704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825625" y="1524000"/>
            <a:ext cx="4040188" cy="733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Педагогические труды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6315075" y="1524000"/>
            <a:ext cx="4041775" cy="7318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/>
              <a:t>Положения педагогической системы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7411" name="Содержимое 2"/>
          <p:cNvSpPr>
            <a:spLocks noGrp="1"/>
          </p:cNvSpPr>
          <p:nvPr>
            <p:ph sz="quarter" idx="2"/>
          </p:nvPr>
        </p:nvSpPr>
        <p:spPr>
          <a:xfrm>
            <a:off x="1050925" y="2994025"/>
            <a:ext cx="4041775" cy="1074738"/>
          </a:xfrm>
        </p:spPr>
        <p:txBody>
          <a:bodyPr/>
          <a:lstStyle/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«Мысли о воспитании»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«Опыт о человеческом разуме»</a:t>
            </a:r>
          </a:p>
        </p:txBody>
      </p:sp>
      <p:sp>
        <p:nvSpPr>
          <p:cNvPr id="17412" name="Содержимое 3"/>
          <p:cNvSpPr>
            <a:spLocks noGrp="1"/>
          </p:cNvSpPr>
          <p:nvPr>
            <p:ph sz="quarter" idx="4"/>
          </p:nvPr>
        </p:nvSpPr>
        <p:spPr>
          <a:xfrm>
            <a:off x="6324600" y="2471738"/>
            <a:ext cx="5313363" cy="3821112"/>
          </a:xfrm>
        </p:spPr>
        <p:txBody>
          <a:bodyPr/>
          <a:lstStyle/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"В здоровом теле здоровый дух"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"Джентльмен должен быть воспитан так, чтобы во всякое время быть готовым надеть оружие и стать солдатом"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"Труд предотвращает возможность вредной праздности"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Предпочитал индивидуальное образование общему.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Джентльменское воспитание</a:t>
            </a:r>
          </a:p>
        </p:txBody>
      </p:sp>
      <p:sp>
        <p:nvSpPr>
          <p:cNvPr id="17413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 Джон Локк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1825625" y="228600"/>
            <a:ext cx="8534400" cy="75882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Бецкой Иван Иванович</a:t>
            </a:r>
          </a:p>
        </p:txBody>
      </p:sp>
      <p:sp>
        <p:nvSpPr>
          <p:cNvPr id="18434" name="Содержимое 8"/>
          <p:cNvSpPr>
            <a:spLocks noGrp="1"/>
          </p:cNvSpPr>
          <p:nvPr>
            <p:ph sz="half" idx="2"/>
          </p:nvPr>
        </p:nvSpPr>
        <p:spPr>
          <a:xfrm>
            <a:off x="6315075" y="1947863"/>
            <a:ext cx="4994275" cy="4681537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В 1763 представил Екатерине II план школьной реформы.</a:t>
            </a:r>
          </a:p>
          <a:p>
            <a:pPr eaLnBrk="1" hangingPunct="1">
              <a:spcBef>
                <a:spcPts val="600"/>
              </a:spcBef>
            </a:pP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Открыл </a:t>
            </a:r>
          </a:p>
          <a:p>
            <a:pPr lvl="1" eaLnBrk="1" hangingPunct="1">
              <a:spcBef>
                <a:spcPts val="600"/>
              </a:spcBef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воспитательные дома в Москве (1764) и Петербурге (1770), училище для мальчиков из разных сословий (кроме крепостных) при Академии художеств,</a:t>
            </a:r>
          </a:p>
          <a:p>
            <a:pPr lvl="1" eaLnBrk="1" hangingPunct="1">
              <a:spcBef>
                <a:spcPts val="600"/>
              </a:spcBef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Коммерческое училище в Москве,</a:t>
            </a:r>
          </a:p>
          <a:p>
            <a:pPr lvl="1" eaLnBrk="1" hangingPunct="1">
              <a:spcBef>
                <a:spcPts val="600"/>
              </a:spcBef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Воскресенском (Смольном) монастыре на окраине Петербурга основал институт благородных девиц с отделением для девочек из мещан.</a:t>
            </a:r>
          </a:p>
        </p:txBody>
      </p:sp>
      <p:pic>
        <p:nvPicPr>
          <p:cNvPr id="18435" name="Picture 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44650" y="1679575"/>
            <a:ext cx="3046413" cy="3778250"/>
          </a:xfrm>
        </p:spPr>
      </p:pic>
      <p:sp>
        <p:nvSpPr>
          <p:cNvPr id="18436" name="Прямоугольник 6"/>
          <p:cNvSpPr>
            <a:spLocks noChangeArrowheads="1"/>
          </p:cNvSpPr>
          <p:nvPr/>
        </p:nvSpPr>
        <p:spPr bwMode="auto">
          <a:xfrm>
            <a:off x="2420938" y="5457825"/>
            <a:ext cx="13001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1632 - 1704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825625" y="1524000"/>
            <a:ext cx="4040188" cy="733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Педагогические труды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6835775" y="1525588"/>
            <a:ext cx="4041775" cy="7318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/>
              <a:t>Положения педагогической системы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459" name="Содержимое 2"/>
          <p:cNvSpPr>
            <a:spLocks noGrp="1"/>
          </p:cNvSpPr>
          <p:nvPr>
            <p:ph sz="quarter" idx="2"/>
          </p:nvPr>
        </p:nvSpPr>
        <p:spPr>
          <a:xfrm>
            <a:off x="801688" y="2586038"/>
            <a:ext cx="4656137" cy="2014537"/>
          </a:xfrm>
        </p:spPr>
        <p:txBody>
          <a:bodyPr/>
          <a:lstStyle/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«Генеральное учреждение о воспитании обоего пола юношества»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«Собрании учреждений и предписаний, касательно воспитания в России обоего пола благородного и мещанского юношества»</a:t>
            </a:r>
          </a:p>
        </p:txBody>
      </p:sp>
      <p:sp>
        <p:nvSpPr>
          <p:cNvPr id="19460" name="Содержимое 3"/>
          <p:cNvSpPr>
            <a:spLocks noGrp="1"/>
          </p:cNvSpPr>
          <p:nvPr>
            <p:ph sz="quarter" idx="4"/>
          </p:nvPr>
        </p:nvSpPr>
        <p:spPr>
          <a:xfrm>
            <a:off x="6324600" y="2471738"/>
            <a:ext cx="5065713" cy="3821112"/>
          </a:xfrm>
        </p:spPr>
        <p:txBody>
          <a:bodyPr/>
          <a:lstStyle/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Ставил перед воспитанием утопическую задачу создать "новую породу людей" — просвещённых и гуманных дворян, купцов, промышленников, ремесленников — с целью сгладить классовые антагонизмы в интересах абсолютизма. 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Воспитатели должны быть "добросовестными и примера достойными людьми", обучать без принуждения, с учётом склонностей ребёнка, не применять телесных наказаний.</a:t>
            </a:r>
          </a:p>
        </p:txBody>
      </p:sp>
      <p:sp>
        <p:nvSpPr>
          <p:cNvPr id="19461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Бецкой Иван Иванович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1825625" y="228600"/>
            <a:ext cx="8534400" cy="75882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 Жан Жак Руссо</a:t>
            </a:r>
          </a:p>
        </p:txBody>
      </p:sp>
      <p:sp>
        <p:nvSpPr>
          <p:cNvPr id="20482" name="Содержимое 8"/>
          <p:cNvSpPr>
            <a:spLocks noGrp="1"/>
          </p:cNvSpPr>
          <p:nvPr>
            <p:ph sz="half" idx="2"/>
          </p:nvPr>
        </p:nvSpPr>
        <p:spPr>
          <a:xfrm>
            <a:off x="6902450" y="2257425"/>
            <a:ext cx="4611688" cy="1895475"/>
          </a:xfrm>
        </p:spPr>
        <p:txBody>
          <a:bodyPr/>
          <a:lstStyle/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Служил лакеем, писцом, гувернёром, учителем музыки и др.</a:t>
            </a:r>
          </a:p>
          <a:p>
            <a:pPr eaLnBrk="1" hangingPunct="1"/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Сотрудничал в энциклопедии, куда писал статьи главным образом по вопросам музыки.</a:t>
            </a:r>
          </a:p>
        </p:txBody>
      </p:sp>
      <p:pic>
        <p:nvPicPr>
          <p:cNvPr id="20483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76363" y="1500188"/>
            <a:ext cx="3260725" cy="4094162"/>
          </a:xfrm>
        </p:spPr>
      </p:pic>
      <p:sp>
        <p:nvSpPr>
          <p:cNvPr id="20484" name="Прямоугольник 6"/>
          <p:cNvSpPr>
            <a:spLocks noChangeArrowheads="1"/>
          </p:cNvSpPr>
          <p:nvPr/>
        </p:nvSpPr>
        <p:spPr bwMode="auto">
          <a:xfrm>
            <a:off x="2182813" y="5605463"/>
            <a:ext cx="13001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1712 - 1778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825625" y="1524000"/>
            <a:ext cx="4040188" cy="733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/>
              <a:t>Педагогические труды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7105650" y="1525588"/>
            <a:ext cx="4041775" cy="7318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/>
              <a:t>Положения педагогической системы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507" name="Содержимое 2"/>
          <p:cNvSpPr>
            <a:spLocks noGrp="1"/>
          </p:cNvSpPr>
          <p:nvPr>
            <p:ph sz="quarter" idx="2"/>
          </p:nvPr>
        </p:nvSpPr>
        <p:spPr>
          <a:xfrm>
            <a:off x="674688" y="2471738"/>
            <a:ext cx="5192712" cy="3817937"/>
          </a:xfrm>
        </p:spPr>
        <p:txBody>
          <a:bodyPr/>
          <a:lstStyle/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«Эмиль, или О воспитании», в которой он стремится изолировать своего воображаемого воспитанника Эмиля от тлетворного влияния общества с тем, чтобы развить заложенные в нём природой задатки и индивидуальные склонности. Не допускает никакого насилия над личностью ребёнка, уделяя внимание не столько образованию, сколько нравственному воспитанию, которое Руссо не мыслит без религиозной основы.</a:t>
            </a:r>
          </a:p>
          <a:p>
            <a:pPr eaLnBrk="1" hangingPunct="1"/>
            <a:endParaRPr lang="ru-RU" smtClean="0"/>
          </a:p>
        </p:txBody>
      </p:sp>
      <p:sp>
        <p:nvSpPr>
          <p:cNvPr id="21508" name="Содержимое 3"/>
          <p:cNvSpPr>
            <a:spLocks noGrp="1"/>
          </p:cNvSpPr>
          <p:nvPr>
            <p:ph sz="quarter" idx="4"/>
          </p:nvPr>
        </p:nvSpPr>
        <p:spPr>
          <a:xfrm>
            <a:off x="6324600" y="2690813"/>
            <a:ext cx="5192713" cy="3819525"/>
          </a:xfrm>
        </p:spPr>
        <p:txBody>
          <a:bodyPr/>
          <a:lstStyle/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Был врагом догматизма и схоластики, поборником развития у детей самостоятельного мышления, настаивая на активизации обучения, его связи с жизнью, с личным опытом ребёнка.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Особое значение придавал трудовому воспитанию.</a:t>
            </a:r>
          </a:p>
          <a:p>
            <a:pPr eaLnBrk="1" hangingPunct="1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Педагогические воззрения, проникнутые гуманизмом и демократизмом, сыграли важную роль в развитии взглядов на цели, задачи и методы воспитания в конце 18 — начале 19 вв.</a:t>
            </a:r>
          </a:p>
        </p:txBody>
      </p:sp>
      <p:sp>
        <p:nvSpPr>
          <p:cNvPr id="21509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</a:rPr>
              <a:t> Жан Жак Руссо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3645</Words>
  <Application>Microsoft Office PowerPoint</Application>
  <PresentationFormat>Произвольный</PresentationFormat>
  <Paragraphs>348</Paragraphs>
  <Slides>39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12</vt:i4>
      </vt:variant>
      <vt:variant>
        <vt:lpstr>Заголовки слайдов</vt:lpstr>
      </vt:variant>
      <vt:variant>
        <vt:i4>39</vt:i4>
      </vt:variant>
    </vt:vector>
  </HeadingPairs>
  <TitlesOfParts>
    <vt:vector size="58" baseType="lpstr">
      <vt:lpstr>Constantia</vt:lpstr>
      <vt:lpstr>Arial</vt:lpstr>
      <vt:lpstr>Wingdings 2</vt:lpstr>
      <vt:lpstr>Wingdings</vt:lpstr>
      <vt:lpstr>Calibri</vt:lpstr>
      <vt:lpstr>Times New Roman</vt:lpstr>
      <vt:lpstr>MS Mincho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Великие педагоги мира</vt:lpstr>
      <vt:lpstr> Ян Амос Коменский</vt:lpstr>
      <vt:lpstr> Ян Амос Коменский</vt:lpstr>
      <vt:lpstr> Джон Локк</vt:lpstr>
      <vt:lpstr> Джон Локк</vt:lpstr>
      <vt:lpstr>Бецкой Иван Иванович</vt:lpstr>
      <vt:lpstr>Бецкой Иван Иванович</vt:lpstr>
      <vt:lpstr> Жан Жак Руссо</vt:lpstr>
      <vt:lpstr> Жан Жак Руссо</vt:lpstr>
      <vt:lpstr>Клод Адриан Гельвеций</vt:lpstr>
      <vt:lpstr> Иммануил Кант</vt:lpstr>
      <vt:lpstr> Иммануил Кант</vt:lpstr>
      <vt:lpstr>Иоганн Генрих Песталоцци</vt:lpstr>
      <vt:lpstr>Иоганн Генрих Песталоцци</vt:lpstr>
      <vt:lpstr>Роберт Оуэн</vt:lpstr>
      <vt:lpstr>Роберт Оуэн</vt:lpstr>
      <vt:lpstr>Иоганн Фридрих Гербарт</vt:lpstr>
      <vt:lpstr>Иоганн Фридрих Гербарт</vt:lpstr>
      <vt:lpstr>Константин Дмитриевич Ушинский</vt:lpstr>
      <vt:lpstr>Константин Дмитриевич Ушинский</vt:lpstr>
      <vt:lpstr>Лев Николаевич Толстой</vt:lpstr>
      <vt:lpstr>Лев Николаевич Толстой</vt:lpstr>
      <vt:lpstr>Надежда Константиновна Крупская</vt:lpstr>
      <vt:lpstr>Н. К. Крупская о воспитании нового человека.</vt:lpstr>
      <vt:lpstr>Надежда Константиновна Крупская</vt:lpstr>
      <vt:lpstr>Слайд 26</vt:lpstr>
      <vt:lpstr>Педагогические идеи и вклад в развитие отечественной педагогики</vt:lpstr>
      <vt:lpstr>Педагогические идеи и вклад в развитие отечественной педагогики</vt:lpstr>
      <vt:lpstr>Павел Петрович Блонский</vt:lpstr>
      <vt:lpstr>Павел Петрович Блонский</vt:lpstr>
      <vt:lpstr>Слайд 31</vt:lpstr>
      <vt:lpstr>Януш Корчак</vt:lpstr>
      <vt:lpstr>Макаренко Антон Семенович</vt:lpstr>
      <vt:lpstr>Макаренко Антон Семенович</vt:lpstr>
      <vt:lpstr>Василий Александрович Сухомлинский</vt:lpstr>
      <vt:lpstr>Василий Александрович Сухомлинский</vt:lpstr>
      <vt:lpstr>Шалва Александрович Амонашвили</vt:lpstr>
      <vt:lpstr>Система воспитания и обучения Амонашвили</vt:lpstr>
      <vt:lpstr>Шалва Александрович Амонашвили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Великие педагоги мира</dc:title>
  <dc:creator>User</dc:creator>
  <cp:lastModifiedBy>User</cp:lastModifiedBy>
  <cp:revision>16</cp:revision>
  <dcterms:created xsi:type="dcterms:W3CDTF">2023-03-12T12:53:11Z</dcterms:created>
  <dcterms:modified xsi:type="dcterms:W3CDTF">2008-03-16T21:40:53Z</dcterms:modified>
</cp:coreProperties>
</file>